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284" r:id="rId3"/>
    <p:sldId id="258" r:id="rId4"/>
    <p:sldId id="266" r:id="rId5"/>
    <p:sldId id="267" r:id="rId6"/>
    <p:sldId id="296" r:id="rId7"/>
    <p:sldId id="270" r:id="rId8"/>
    <p:sldId id="292" r:id="rId9"/>
    <p:sldId id="293" r:id="rId10"/>
    <p:sldId id="298" r:id="rId11"/>
    <p:sldId id="295" r:id="rId12"/>
    <p:sldId id="274" r:id="rId13"/>
    <p:sldId id="273" r:id="rId14"/>
    <p:sldId id="276" r:id="rId15"/>
    <p:sldId id="277" r:id="rId16"/>
    <p:sldId id="278" r:id="rId17"/>
    <p:sldId id="283" r:id="rId18"/>
  </p:sldIdLst>
  <p:sldSz cx="12190413" cy="6858000"/>
  <p:notesSz cx="6858000" cy="9144000"/>
  <p:defaultTextStyle>
    <a:defPPr>
      <a:defRPr lang="ko-KR"/>
    </a:defPPr>
    <a:lvl1pPr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anose="020B0503020000020004" pitchFamily="50" charset="-127"/>
        <a:ea typeface="굴림" panose="020B0600000101010101" pitchFamily="50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anose="020B0503020000020004" pitchFamily="50" charset="-127"/>
        <a:ea typeface="굴림" panose="020B0600000101010101" pitchFamily="50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anose="020B0503020000020004" pitchFamily="50" charset="-127"/>
        <a:ea typeface="굴림" panose="020B0600000101010101" pitchFamily="50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anose="020B0503020000020004" pitchFamily="50" charset="-127"/>
        <a:ea typeface="굴림" panose="020B0600000101010101" pitchFamily="50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anose="020B0503020000020004" pitchFamily="50" charset="-127"/>
        <a:ea typeface="굴림" panose="020B0600000101010101" pitchFamily="50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맑은 고딕" panose="020B0503020000020004" pitchFamily="50" charset="-127"/>
        <a:ea typeface="굴림" panose="020B0600000101010101" pitchFamily="50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맑은 고딕" panose="020B0503020000020004" pitchFamily="50" charset="-127"/>
        <a:ea typeface="굴림" panose="020B0600000101010101" pitchFamily="50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맑은 고딕" panose="020B0503020000020004" pitchFamily="50" charset="-127"/>
        <a:ea typeface="굴림" panose="020B0600000101010101" pitchFamily="50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맑은 고딕" panose="020B0503020000020004" pitchFamily="50" charset="-127"/>
        <a:ea typeface="굴림" panose="020B0600000101010101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5BA3"/>
    <a:srgbClr val="004D86"/>
    <a:srgbClr val="B4C6E7"/>
    <a:srgbClr val="737477"/>
    <a:srgbClr val="CCCC00"/>
    <a:srgbClr val="D9D9D9"/>
    <a:srgbClr val="0076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171" autoAdjust="0"/>
    <p:restoredTop sz="94657" autoAdjust="0"/>
  </p:normalViewPr>
  <p:slideViewPr>
    <p:cSldViewPr showGuides="1">
      <p:cViewPr varScale="1">
        <p:scale>
          <a:sx n="108" d="100"/>
          <a:sy n="108" d="100"/>
        </p:scale>
        <p:origin x="528" y="9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latinLnBrk="1" hangingPunct="1">
              <a:defRPr sz="1200"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latinLnBrk="1" hangingPunct="1">
              <a:defRPr sz="1200"/>
            </a:lvl1pPr>
          </a:lstStyle>
          <a:p>
            <a:pPr>
              <a:defRPr/>
            </a:pPr>
            <a:fld id="{D9DFAF9C-5724-4A6D-B2CE-AF32111608E6}" type="datetimeFigureOut">
              <a:rPr lang="ko-KR" altLang="en-US"/>
              <a:pPr>
                <a:defRPr/>
              </a:pPr>
              <a:t>2021-12-26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noProof="0"/>
              <a:t>마스터 텍스트 스타일 편집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latinLnBrk="1" hangingPunct="1">
              <a:defRPr sz="1200"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latinLnBrk="1" hangingPunct="1">
              <a:defRPr sz="1200"/>
            </a:lvl1pPr>
          </a:lstStyle>
          <a:p>
            <a:pPr>
              <a:defRPr/>
            </a:pPr>
            <a:fld id="{C2569519-A45D-46AD-B3D3-17D29C4BAB01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100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F04A8D6F-5B79-4246-BD71-B176557083D5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627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6628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A5D0E04E-C966-4F17-B578-FC771CCA691D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95915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387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6388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F87D9AC1-BC93-4CF6-9ADB-031E2966E5A0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4340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96C0474F-7BB8-4703-BBA7-ABCA87108594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483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0484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3B536548-60B9-46DD-A4BE-0B939DAEDF09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531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2532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F6195EAA-698F-412A-9A12-58B96CA6FBBE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5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4580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4120A9E4-F467-41CA-BCA1-48B487B91609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4820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34EF311D-E29B-45FD-B4EB-97AE3D58A47B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7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/>
          </a:p>
        </p:txBody>
      </p:sp>
      <p:sp>
        <p:nvSpPr>
          <p:cNvPr id="6148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</a:pPr>
            <a:fld id="{D5F98F16-6A40-4A72-AF61-7566ED3B227B}" type="slidenum">
              <a:rPr lang="ko-KR" altLang="en-US" smtClean="0">
                <a:ea typeface="굴림" panose="020B0600000101010101" pitchFamily="50" charset="-127"/>
              </a:rPr>
              <a:pPr>
                <a:spcBef>
                  <a:spcPct val="0"/>
                </a:spcBef>
              </a:pPr>
              <a:t>2</a:t>
            </a:fld>
            <a:endParaRPr lang="ko-KR" altLang="en-US">
              <a:ea typeface="굴림" panose="020B0600000101010101" pitchFamily="50" charset="-127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5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196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29D0BA10-4172-4446-8FA4-C45C26B97E1A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2569519-A45D-46AD-B3D3-17D29C4BAB01}" type="slidenum">
              <a:rPr lang="ko-KR" altLang="en-US" smtClean="0"/>
              <a:pPr>
                <a:defRPr/>
              </a:pPr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36544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2569519-A45D-46AD-B3D3-17D29C4BAB01}" type="slidenum">
              <a:rPr lang="ko-KR" altLang="en-US" smtClean="0"/>
              <a:pPr>
                <a:defRPr/>
              </a:pPr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33408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2569519-A45D-46AD-B3D3-17D29C4BAB01}" type="slidenum">
              <a:rPr lang="ko-KR" altLang="en-US" smtClean="0"/>
              <a:pPr>
                <a:defRPr/>
              </a:pPr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06383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627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6628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A5D0E04E-C966-4F17-B578-FC771CCA691D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38376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627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6628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A5D0E04E-C966-4F17-B578-FC771CCA691D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85142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627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6628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A5D0E04E-C966-4F17-B578-FC771CCA691D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67964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281" y="2130426"/>
            <a:ext cx="10361851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562" y="3886200"/>
            <a:ext cx="853328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D1922E1-04C3-456F-8935-E5B0EFBF4407}" type="datetimeFigureOut">
              <a:rPr lang="ko-KR" altLang="en-US"/>
              <a:pPr>
                <a:defRPr/>
              </a:pPr>
              <a:t>2021-12-26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E0107F2-BD28-4FB1-807F-93D05AA3AACC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06504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118D1CA-2A8C-46DF-9E44-70ECF36A974E}" type="datetimeFigureOut">
              <a:rPr lang="ko-KR" altLang="en-US"/>
              <a:pPr>
                <a:defRPr/>
              </a:pPr>
              <a:t>2021-12-26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A9D332-17B9-4478-A902-CFA2BAE4F5D0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98823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11784067" y="274639"/>
            <a:ext cx="3655008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12694" y="274639"/>
            <a:ext cx="10768198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C57A84-02F1-486A-8F11-2D8D83247340}" type="datetimeFigureOut">
              <a:rPr lang="ko-KR" altLang="en-US"/>
              <a:pPr>
                <a:defRPr/>
              </a:pPr>
              <a:t>2021-12-26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9A561B5-ADC0-4C51-A484-E4A49DEB5137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47762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66312F5-50A3-41B9-AA89-7F592FBA11B8}" type="datetimeFigureOut">
              <a:rPr lang="ko-KR" altLang="en-US"/>
              <a:pPr>
                <a:defRPr/>
              </a:pPr>
              <a:t>2021-12-26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4EC814-0575-4B9B-A350-54C36CD8BC71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94768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2959" y="4406901"/>
            <a:ext cx="10361851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2959" y="2906713"/>
            <a:ext cx="10361851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F5A9E74-88BD-4AF6-9C11-9F805AB7870C}" type="datetimeFigureOut">
              <a:rPr lang="ko-KR" altLang="en-US"/>
              <a:pPr>
                <a:defRPr/>
              </a:pPr>
              <a:t>2021-12-26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7F45405-CA9C-4204-9B8A-12414A43196B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35097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12695" y="1600201"/>
            <a:ext cx="721054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226413" y="1600201"/>
            <a:ext cx="7212661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9209A1A-13C8-4F57-ADCD-5F9764BA6419}" type="datetimeFigureOut">
              <a:rPr lang="ko-KR" altLang="en-US"/>
              <a:pPr>
                <a:defRPr/>
              </a:pPr>
              <a:t>2021-12-26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6C52411-5F75-446B-8FC7-6E50F26ACCBB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63146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21" y="274638"/>
            <a:ext cx="10971372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521" y="1535113"/>
            <a:ext cx="5386216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521" y="2174875"/>
            <a:ext cx="5386216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2561" y="1535113"/>
            <a:ext cx="538833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2561" y="2174875"/>
            <a:ext cx="538833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1ABEBB2-481A-4997-B957-D744C54EF48B}" type="datetimeFigureOut">
              <a:rPr lang="ko-KR" altLang="en-US"/>
              <a:pPr>
                <a:defRPr/>
              </a:pPr>
              <a:t>2021-12-26</a:t>
            </a:fld>
            <a:endParaRPr lang="ko-KR" altLang="en-US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EFDFFB4-2576-4A4E-A872-BB506A5200B2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57901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B8465A-211D-454B-A4E9-EDA16A2794FD}" type="datetimeFigureOut">
              <a:rPr lang="ko-KR" altLang="en-US"/>
              <a:pPr>
                <a:defRPr/>
              </a:pPr>
              <a:t>2021-12-26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B3C5F94-A003-4238-BFFC-89D4D468EDEB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57416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8F67BA3-80C9-4383-9460-A9FBA6E09A03}" type="datetimeFigureOut">
              <a:rPr lang="ko-KR" altLang="en-US"/>
              <a:pPr>
                <a:defRPr/>
              </a:pPr>
              <a:t>2021-12-26</a:t>
            </a:fld>
            <a:endParaRPr lang="ko-KR" altLang="en-US"/>
          </a:p>
        </p:txBody>
      </p:sp>
      <p:sp>
        <p:nvSpPr>
          <p:cNvPr id="3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C5692B-D6F0-461F-B9BE-4759B1AB6A89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19270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21" y="273050"/>
            <a:ext cx="4010562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113" y="273051"/>
            <a:ext cx="681477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521" y="1435101"/>
            <a:ext cx="4010562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A483409-85BA-4EF9-AD99-136F8CDE0F21}" type="datetimeFigureOut">
              <a:rPr lang="ko-KR" altLang="en-US"/>
              <a:pPr>
                <a:defRPr/>
              </a:pPr>
              <a:t>2021-12-26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F8AF52D-5E07-4DE8-A398-78BA3A52E2D9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05840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406" y="4800600"/>
            <a:ext cx="7314248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406" y="612775"/>
            <a:ext cx="7314248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406" y="5367338"/>
            <a:ext cx="7314248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83FFCA2-CC03-46AA-98F5-60FBE148B22C}" type="datetimeFigureOut">
              <a:rPr lang="ko-KR" altLang="en-US"/>
              <a:pPr>
                <a:defRPr/>
              </a:pPr>
              <a:t>2021-12-26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3098E5D-5DAF-4D3E-B092-677A0CB4086F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58136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121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609600" y="1600200"/>
            <a:ext cx="10971213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latinLnBrk="1" hangingPunct="1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17FFC2A3-58AF-403D-8450-50863AF9697E}" type="datetimeFigureOut">
              <a:rPr lang="ko-KR" altLang="en-US"/>
              <a:pPr>
                <a:defRPr/>
              </a:pPr>
              <a:t>2021-12-26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0"/>
            <a:ext cx="38592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latinLnBrk="1" hangingPunct="1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6013" y="6356350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latinLnBrk="1" hangingPunct="1">
              <a:defRPr kumimoji="0" sz="1200">
                <a:solidFill>
                  <a:srgbClr val="898989"/>
                </a:solidFill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2110A9EB-55C2-442C-8184-86F4D1315DC5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jpeg"/><Relationship Id="rId7" Type="http://schemas.openxmlformats.org/officeDocument/2006/relationships/image" Target="../media/image9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g"/><Relationship Id="rId5" Type="http://schemas.openxmlformats.org/officeDocument/2006/relationships/image" Target="../media/image7.jpeg"/><Relationship Id="rId4" Type="http://schemas.openxmlformats.org/officeDocument/2006/relationships/image" Target="../media/image6.jpg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763"/>
            <a:ext cx="10271125" cy="685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8434" y="0"/>
            <a:ext cx="12226926" cy="6858000"/>
          </a:xfrm>
          <a:prstGeom prst="rect">
            <a:avLst/>
          </a:prstGeom>
          <a:gradFill>
            <a:gsLst>
              <a:gs pos="49000">
                <a:schemeClr val="tx1">
                  <a:lumMod val="50000"/>
                  <a:lumOff val="50000"/>
                </a:schemeClr>
              </a:gs>
              <a:gs pos="0">
                <a:schemeClr val="bg1">
                  <a:lumMod val="50000"/>
                  <a:alpha val="70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dirty="0"/>
              <a:t>5</a:t>
            </a:r>
            <a:endParaRPr kumimoji="0" lang="ko-KR" altLang="en-US" dirty="0"/>
          </a:p>
        </p:txBody>
      </p:sp>
      <p:sp>
        <p:nvSpPr>
          <p:cNvPr id="12" name="타원 11"/>
          <p:cNvSpPr>
            <a:spLocks/>
          </p:cNvSpPr>
          <p:nvPr/>
        </p:nvSpPr>
        <p:spPr>
          <a:xfrm>
            <a:off x="3214688" y="549275"/>
            <a:ext cx="5761037" cy="57594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grpSp>
        <p:nvGrpSpPr>
          <p:cNvPr id="3079" name="그룹 13"/>
          <p:cNvGrpSpPr>
            <a:grpSpLocks/>
          </p:cNvGrpSpPr>
          <p:nvPr/>
        </p:nvGrpSpPr>
        <p:grpSpPr bwMode="auto">
          <a:xfrm>
            <a:off x="4379836" y="2433638"/>
            <a:ext cx="3430747" cy="1282700"/>
            <a:chOff x="4615886" y="2676466"/>
            <a:chExt cx="2904852" cy="1088876"/>
          </a:xfrm>
        </p:grpSpPr>
        <p:cxnSp>
          <p:nvCxnSpPr>
            <p:cNvPr id="11" name="Straight Connector 8"/>
            <p:cNvCxnSpPr/>
            <p:nvPr/>
          </p:nvCxnSpPr>
          <p:spPr bwMode="auto">
            <a:xfrm>
              <a:off x="4727516" y="3765342"/>
              <a:ext cx="2748795" cy="0"/>
            </a:xfrm>
            <a:prstGeom prst="line">
              <a:avLst/>
            </a:prstGeom>
            <a:ln w="3175">
              <a:solidFill>
                <a:schemeClr val="tx1">
                  <a:lumMod val="85000"/>
                  <a:lumOff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 bwMode="auto">
            <a:xfrm>
              <a:off x="4615886" y="2676466"/>
              <a:ext cx="2904852" cy="86219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6000" spc="-300">
                  <a:solidFill>
                    <a:schemeClr val="tx1">
                      <a:lumMod val="75000"/>
                      <a:lumOff val="2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NiceMES</a:t>
              </a:r>
              <a:endParaRPr kumimoji="0" lang="en-US" altLang="ko-KR" sz="60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430463" y="3541713"/>
            <a:ext cx="7329487" cy="96949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900">
              <a:solidFill>
                <a:schemeClr val="tx1">
                  <a:lumMod val="75000"/>
                  <a:lumOff val="25000"/>
                </a:schemeClr>
              </a:solidFill>
              <a:latin typeface="나눔스퀘어OTF" pitchFamily="34" charset="-127"/>
              <a:ea typeface="나눔스퀘어OTF" pitchFamily="34" charset="-127"/>
            </a:endParaRPr>
          </a:p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90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itchFamily="34" charset="-127"/>
                <a:ea typeface="나눔스퀘어OTF" pitchFamily="34" charset="-127"/>
              </a:rPr>
              <a:t>GDC8 Team3</a:t>
            </a:r>
            <a:endParaRPr kumimoji="0" lang="en-US" altLang="ko-KR" sz="1900" dirty="0">
              <a:solidFill>
                <a:schemeClr val="tx1">
                  <a:lumMod val="75000"/>
                  <a:lumOff val="25000"/>
                </a:schemeClr>
              </a:solidFill>
              <a:latin typeface="나눔스퀘어OTF" pitchFamily="34" charset="-127"/>
              <a:ea typeface="나눔스퀘어OTF" pitchFamily="34" charset="-127"/>
            </a:endParaRPr>
          </a:p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90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itchFamily="34" charset="-127"/>
                <a:ea typeface="나눔스퀘어OTF" pitchFamily="34" charset="-127"/>
              </a:rPr>
              <a:t>(</a:t>
            </a:r>
            <a:r>
              <a:rPr kumimoji="0" lang="ko-KR" altLang="en-US" sz="190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itchFamily="34" charset="-127"/>
                <a:ea typeface="나눔스퀘어OTF" pitchFamily="34" charset="-127"/>
              </a:rPr>
              <a:t>기업맞춤형</a:t>
            </a:r>
            <a:r>
              <a:rPr kumimoji="0" lang="en-US" altLang="ko-KR" sz="190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itchFamily="34" charset="-127"/>
                <a:ea typeface="나눔스퀘어OTF" pitchFamily="34" charset="-127"/>
              </a:rPr>
              <a:t>)C#</a:t>
            </a:r>
            <a:r>
              <a:rPr kumimoji="0" lang="ko-KR" altLang="en-US" sz="190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itchFamily="34" charset="-127"/>
                <a:ea typeface="나눔스퀘어OTF" pitchFamily="34" charset="-127"/>
              </a:rPr>
              <a:t>기반 산업자동화 </a:t>
            </a:r>
            <a:r>
              <a:rPr kumimoji="0" lang="en-US" altLang="ko-KR" sz="190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itchFamily="34" charset="-127"/>
                <a:ea typeface="나눔스퀘어OTF" pitchFamily="34" charset="-127"/>
              </a:rPr>
              <a:t>SW </a:t>
            </a:r>
            <a:r>
              <a:rPr kumimoji="0" lang="ko-KR" altLang="en-US" sz="190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itchFamily="34" charset="-127"/>
                <a:ea typeface="나눔스퀘어OTF" pitchFamily="34" charset="-127"/>
              </a:rPr>
              <a:t>개발자 양성과정</a:t>
            </a:r>
            <a:endParaRPr kumimoji="0" lang="en-US" altLang="ko-KR" sz="1900" dirty="0">
              <a:solidFill>
                <a:schemeClr val="tx1">
                  <a:lumMod val="75000"/>
                  <a:lumOff val="25000"/>
                </a:schemeClr>
              </a:solidFill>
              <a:latin typeface="나눔스퀘어OTF" pitchFamily="34" charset="-127"/>
              <a:ea typeface="나눔스퀘어OTF" pitchFamily="34" charset="-127"/>
            </a:endParaRPr>
          </a:p>
        </p:txBody>
      </p:sp>
      <p:pic>
        <p:nvPicPr>
          <p:cNvPr id="3081" name="그림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6263" y="4468813"/>
            <a:ext cx="3416300" cy="2379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2814638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내용</a:t>
            </a:r>
          </a:p>
        </p:txBody>
      </p:sp>
      <p:sp>
        <p:nvSpPr>
          <p:cNvPr id="25604" name="Text Placeholder 2"/>
          <p:cNvSpPr txBox="1">
            <a:spLocks/>
          </p:cNvSpPr>
          <p:nvPr/>
        </p:nvSpPr>
        <p:spPr bwMode="auto">
          <a:xfrm>
            <a:off x="509588" y="1651000"/>
            <a:ext cx="77390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분석</a:t>
            </a:r>
            <a:r>
              <a:rPr kumimoji="0" lang="en-US" altLang="ko-KR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/</a:t>
            </a: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설계 </a:t>
            </a:r>
            <a:r>
              <a:rPr kumimoji="0" lang="en-US" altLang="ko-KR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: 3 Tier </a:t>
            </a: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구조</a:t>
            </a:r>
          </a:p>
        </p:txBody>
      </p:sp>
      <p:grpSp>
        <p:nvGrpSpPr>
          <p:cNvPr id="18" name="그룹 13">
            <a:extLst>
              <a:ext uri="{FF2B5EF4-FFF2-40B4-BE49-F238E27FC236}">
                <a16:creationId xmlns:a16="http://schemas.microsoft.com/office/drawing/2014/main" id="{CEDC1F82-6178-43A9-950D-20D683336E91}"/>
              </a:ext>
            </a:extLst>
          </p:cNvPr>
          <p:cNvGrpSpPr>
            <a:grpSpLocks/>
          </p:cNvGrpSpPr>
          <p:nvPr/>
        </p:nvGrpSpPr>
        <p:grpSpPr bwMode="auto">
          <a:xfrm rot="5400000">
            <a:off x="8534474" y="-2980530"/>
            <a:ext cx="369889" cy="6832600"/>
            <a:chOff x="11783835" y="1420022"/>
            <a:chExt cx="370109" cy="4457250"/>
          </a:xfrm>
        </p:grpSpPr>
        <p:sp>
          <p:nvSpPr>
            <p:cNvPr id="19" name="양쪽 모서리가 둥근 사각형 21">
              <a:extLst>
                <a:ext uri="{FF2B5EF4-FFF2-40B4-BE49-F238E27FC236}">
                  <a16:creationId xmlns:a16="http://schemas.microsoft.com/office/drawing/2014/main" id="{D9131C69-C67C-4FEF-9D59-6E0557EA5CC7}"/>
                </a:ext>
              </a:extLst>
            </p:cNvPr>
            <p:cNvSpPr/>
            <p:nvPr/>
          </p:nvSpPr>
          <p:spPr>
            <a:xfrm rot="16200000" flipH="1">
              <a:off x="11537041" y="5260370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20" name="양쪽 모서리가 둥근 사각형 23">
              <a:extLst>
                <a:ext uri="{FF2B5EF4-FFF2-40B4-BE49-F238E27FC236}">
                  <a16:creationId xmlns:a16="http://schemas.microsoft.com/office/drawing/2014/main" id="{63538C9F-CA25-4171-BFBF-D77CEE9CA346}"/>
                </a:ext>
              </a:extLst>
            </p:cNvPr>
            <p:cNvSpPr/>
            <p:nvPr/>
          </p:nvSpPr>
          <p:spPr>
            <a:xfrm rot="16200000" flipH="1">
              <a:off x="11536006" y="4541659"/>
              <a:ext cx="865767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21" name="양쪽 모서리가 둥근 사각형 24">
              <a:extLst>
                <a:ext uri="{FF2B5EF4-FFF2-40B4-BE49-F238E27FC236}">
                  <a16:creationId xmlns:a16="http://schemas.microsoft.com/office/drawing/2014/main" id="{B5ED6ED9-7B41-4D24-A07D-4B337FCB4BAD}"/>
                </a:ext>
              </a:extLst>
            </p:cNvPr>
            <p:cNvSpPr/>
            <p:nvPr/>
          </p:nvSpPr>
          <p:spPr>
            <a:xfrm rot="16200000" flipH="1">
              <a:off x="11537041" y="3822948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23" name="양쪽 모서리가 둥근 사각형 25">
              <a:extLst>
                <a:ext uri="{FF2B5EF4-FFF2-40B4-BE49-F238E27FC236}">
                  <a16:creationId xmlns:a16="http://schemas.microsoft.com/office/drawing/2014/main" id="{D9E49526-F06C-4AE6-95B5-E7F6ADE3A611}"/>
                </a:ext>
              </a:extLst>
            </p:cNvPr>
            <p:cNvSpPr/>
            <p:nvPr/>
          </p:nvSpPr>
          <p:spPr>
            <a:xfrm rot="16200000" flipH="1">
              <a:off x="11537041" y="3120807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30" name="양쪽 모서리가 둥근 사각형 26">
              <a:extLst>
                <a:ext uri="{FF2B5EF4-FFF2-40B4-BE49-F238E27FC236}">
                  <a16:creationId xmlns:a16="http://schemas.microsoft.com/office/drawing/2014/main" id="{C9D71E2D-8B35-4A96-B8C5-ADD4D13184C3}"/>
                </a:ext>
              </a:extLst>
            </p:cNvPr>
            <p:cNvSpPr/>
            <p:nvPr/>
          </p:nvSpPr>
          <p:spPr>
            <a:xfrm rot="16200000" flipH="1">
              <a:off x="11535488" y="2433682"/>
              <a:ext cx="866803" cy="370108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내용</a:t>
              </a:r>
            </a:p>
          </p:txBody>
        </p:sp>
        <p:sp>
          <p:nvSpPr>
            <p:cNvPr id="31" name="양쪽 모서리가 둥근 사각형 27">
              <a:extLst>
                <a:ext uri="{FF2B5EF4-FFF2-40B4-BE49-F238E27FC236}">
                  <a16:creationId xmlns:a16="http://schemas.microsoft.com/office/drawing/2014/main" id="{4CFBB92F-548E-430F-96DF-DEDA7AE057BA}"/>
                </a:ext>
              </a:extLst>
            </p:cNvPr>
            <p:cNvSpPr/>
            <p:nvPr/>
          </p:nvSpPr>
          <p:spPr>
            <a:xfrm rot="16200000" flipH="1">
              <a:off x="11537041" y="1666816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3394F1B-7CDB-4AB4-9422-BDBD3E60DD67}"/>
              </a:ext>
            </a:extLst>
          </p:cNvPr>
          <p:cNvSpPr/>
          <p:nvPr/>
        </p:nvSpPr>
        <p:spPr>
          <a:xfrm>
            <a:off x="334963" y="2195512"/>
            <a:ext cx="11231785" cy="46079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606" name="그림 25605">
            <a:extLst>
              <a:ext uri="{FF2B5EF4-FFF2-40B4-BE49-F238E27FC236}">
                <a16:creationId xmlns:a16="http://schemas.microsoft.com/office/drawing/2014/main" id="{C002D402-E526-4682-9179-6E994073AA1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664" y="2276871"/>
            <a:ext cx="11112703" cy="3815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0480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2814638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내용</a:t>
            </a:r>
          </a:p>
        </p:txBody>
      </p:sp>
      <p:sp>
        <p:nvSpPr>
          <p:cNvPr id="25604" name="Text Placeholder 2"/>
          <p:cNvSpPr txBox="1">
            <a:spLocks/>
          </p:cNvSpPr>
          <p:nvPr/>
        </p:nvSpPr>
        <p:spPr bwMode="auto">
          <a:xfrm>
            <a:off x="509588" y="1651000"/>
            <a:ext cx="77390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분석</a:t>
            </a:r>
            <a:r>
              <a:rPr kumimoji="0" lang="en-US" altLang="ko-KR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/</a:t>
            </a: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설계 </a:t>
            </a:r>
            <a:r>
              <a:rPr kumimoji="0" lang="en-US" altLang="ko-KR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: </a:t>
            </a: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프로세스 흐름도</a:t>
            </a:r>
          </a:p>
        </p:txBody>
      </p:sp>
      <p:grpSp>
        <p:nvGrpSpPr>
          <p:cNvPr id="18" name="그룹 13">
            <a:extLst>
              <a:ext uri="{FF2B5EF4-FFF2-40B4-BE49-F238E27FC236}">
                <a16:creationId xmlns:a16="http://schemas.microsoft.com/office/drawing/2014/main" id="{1BC74454-9C59-4D06-85CE-8AB7A23B6803}"/>
              </a:ext>
            </a:extLst>
          </p:cNvPr>
          <p:cNvGrpSpPr>
            <a:grpSpLocks/>
          </p:cNvGrpSpPr>
          <p:nvPr/>
        </p:nvGrpSpPr>
        <p:grpSpPr bwMode="auto">
          <a:xfrm rot="5400000">
            <a:off x="8534474" y="-2980530"/>
            <a:ext cx="369889" cy="6832600"/>
            <a:chOff x="11783835" y="1420022"/>
            <a:chExt cx="370109" cy="4457250"/>
          </a:xfrm>
        </p:grpSpPr>
        <p:sp>
          <p:nvSpPr>
            <p:cNvPr id="19" name="양쪽 모서리가 둥근 사각형 21">
              <a:extLst>
                <a:ext uri="{FF2B5EF4-FFF2-40B4-BE49-F238E27FC236}">
                  <a16:creationId xmlns:a16="http://schemas.microsoft.com/office/drawing/2014/main" id="{20977421-5919-49F7-9CE2-033505D59BFD}"/>
                </a:ext>
              </a:extLst>
            </p:cNvPr>
            <p:cNvSpPr/>
            <p:nvPr/>
          </p:nvSpPr>
          <p:spPr>
            <a:xfrm rot="16200000" flipH="1">
              <a:off x="11537041" y="5260370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20" name="양쪽 모서리가 둥근 사각형 23">
              <a:extLst>
                <a:ext uri="{FF2B5EF4-FFF2-40B4-BE49-F238E27FC236}">
                  <a16:creationId xmlns:a16="http://schemas.microsoft.com/office/drawing/2014/main" id="{F7198289-2A44-4D90-A807-0225AFF4F205}"/>
                </a:ext>
              </a:extLst>
            </p:cNvPr>
            <p:cNvSpPr/>
            <p:nvPr/>
          </p:nvSpPr>
          <p:spPr>
            <a:xfrm rot="16200000" flipH="1">
              <a:off x="11536006" y="4541659"/>
              <a:ext cx="865767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21" name="양쪽 모서리가 둥근 사각형 24">
              <a:extLst>
                <a:ext uri="{FF2B5EF4-FFF2-40B4-BE49-F238E27FC236}">
                  <a16:creationId xmlns:a16="http://schemas.microsoft.com/office/drawing/2014/main" id="{973353F7-92CA-473F-B821-0381A54A5C10}"/>
                </a:ext>
              </a:extLst>
            </p:cNvPr>
            <p:cNvSpPr/>
            <p:nvPr/>
          </p:nvSpPr>
          <p:spPr>
            <a:xfrm rot="16200000" flipH="1">
              <a:off x="11537041" y="3822948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23" name="양쪽 모서리가 둥근 사각형 25">
              <a:extLst>
                <a:ext uri="{FF2B5EF4-FFF2-40B4-BE49-F238E27FC236}">
                  <a16:creationId xmlns:a16="http://schemas.microsoft.com/office/drawing/2014/main" id="{2D98859D-B12B-4C4F-9BDF-AE04DF6AD94C}"/>
                </a:ext>
              </a:extLst>
            </p:cNvPr>
            <p:cNvSpPr/>
            <p:nvPr/>
          </p:nvSpPr>
          <p:spPr>
            <a:xfrm rot="16200000" flipH="1">
              <a:off x="11537041" y="3120807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30" name="양쪽 모서리가 둥근 사각형 26">
              <a:extLst>
                <a:ext uri="{FF2B5EF4-FFF2-40B4-BE49-F238E27FC236}">
                  <a16:creationId xmlns:a16="http://schemas.microsoft.com/office/drawing/2014/main" id="{B6A838F7-B278-4591-805B-788A821ADBF0}"/>
                </a:ext>
              </a:extLst>
            </p:cNvPr>
            <p:cNvSpPr/>
            <p:nvPr/>
          </p:nvSpPr>
          <p:spPr>
            <a:xfrm rot="16200000" flipH="1">
              <a:off x="11535488" y="2433682"/>
              <a:ext cx="866803" cy="370108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내용</a:t>
              </a:r>
            </a:p>
          </p:txBody>
        </p:sp>
        <p:sp>
          <p:nvSpPr>
            <p:cNvPr id="31" name="양쪽 모서리가 둥근 사각형 27">
              <a:extLst>
                <a:ext uri="{FF2B5EF4-FFF2-40B4-BE49-F238E27FC236}">
                  <a16:creationId xmlns:a16="http://schemas.microsoft.com/office/drawing/2014/main" id="{1D1F3015-FBC6-4673-B67E-42AFC6211225}"/>
                </a:ext>
              </a:extLst>
            </p:cNvPr>
            <p:cNvSpPr/>
            <p:nvPr/>
          </p:nvSpPr>
          <p:spPr>
            <a:xfrm rot="16200000" flipH="1">
              <a:off x="11537041" y="1666816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0733B06B-962F-476C-B326-66BB22AA689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597" y="2083426"/>
            <a:ext cx="10986217" cy="451013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2E22D37-624F-41A0-84C4-E4B32AE644E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3878" y="1484784"/>
            <a:ext cx="7273055" cy="250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6829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2814638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내용</a:t>
            </a:r>
          </a:p>
        </p:txBody>
      </p:sp>
      <p:sp>
        <p:nvSpPr>
          <p:cNvPr id="15364" name="Text Placeholder 2"/>
          <p:cNvSpPr txBox="1">
            <a:spLocks/>
          </p:cNvSpPr>
          <p:nvPr/>
        </p:nvSpPr>
        <p:spPr bwMode="auto">
          <a:xfrm>
            <a:off x="509588" y="1651000"/>
            <a:ext cx="77390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분석</a:t>
            </a:r>
            <a:r>
              <a:rPr kumimoji="0" lang="en-US" altLang="ko-KR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/</a:t>
            </a: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설계 </a:t>
            </a:r>
            <a:r>
              <a:rPr kumimoji="0" lang="en-US" altLang="ko-KR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: </a:t>
            </a: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요구사항 정의서</a:t>
            </a:r>
            <a:endParaRPr kumimoji="0" lang="ar-SA" altLang="ko-KR" sz="2400">
              <a:solidFill>
                <a:schemeClr val="tx2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44" name="Text Box 44"/>
          <p:cNvSpPr txBox="1">
            <a:spLocks noChangeArrowheads="1"/>
          </p:cNvSpPr>
          <p:nvPr/>
        </p:nvSpPr>
        <p:spPr bwMode="auto">
          <a:xfrm>
            <a:off x="782638" y="2320925"/>
            <a:ext cx="5508496" cy="3653049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 cap="flat" cmpd="sng" algn="ctr">
            <a:gradFill>
              <a:gsLst>
                <a:gs pos="0">
                  <a:sysClr val="window" lastClr="FFFFFF">
                    <a:lumMod val="85000"/>
                  </a:sysClr>
                </a:gs>
                <a:gs pos="50000">
                  <a:sysClr val="window" lastClr="FFFFFF"/>
                </a:gs>
                <a:gs pos="100000">
                  <a:sysClr val="window" lastClr="FFFFFF">
                    <a:lumMod val="85000"/>
                  </a:sysClr>
                </a:gs>
              </a:gsLst>
              <a:lin ang="5400000" scaled="0"/>
            </a:gra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70650" tIns="70650" rIns="70650" bIns="44853"/>
          <a:lstStyle/>
          <a:p>
            <a:pPr marL="84095" indent="-84095" defTabSz="897033" eaLnBrk="1" fontAlgn="auto" latinLnBrk="1" hangingPunct="1">
              <a:spcBef>
                <a:spcPts val="0"/>
              </a:spcBef>
              <a:spcAft>
                <a:spcPts val="294"/>
              </a:spcAft>
              <a:buClr>
                <a:srgbClr val="A1A1A1"/>
              </a:buClr>
              <a:buSzPct val="100000"/>
              <a:buFont typeface="Arial" pitchFamily="34" charset="0"/>
              <a:buChar char="•"/>
              <a:defRPr/>
            </a:pPr>
            <a:endParaRPr kumimoji="0" lang="ko-KR" altLang="en-US" sz="883" kern="0" dirty="0">
              <a:solidFill>
                <a:srgbClr val="FF0000"/>
              </a:solidFill>
              <a:latin typeface="나눔고딕" panose="020D0304000000000000" pitchFamily="50" charset="-127"/>
              <a:ea typeface="나눔스퀘어"/>
              <a:sym typeface="Wingdings" pitchFamily="2" charset="2"/>
            </a:endParaRPr>
          </a:p>
        </p:txBody>
      </p:sp>
      <p:sp>
        <p:nvSpPr>
          <p:cNvPr id="49" name="모서리가 둥근 직사각형 48"/>
          <p:cNvSpPr/>
          <p:nvPr/>
        </p:nvSpPr>
        <p:spPr bwMode="auto">
          <a:xfrm>
            <a:off x="2311400" y="6165850"/>
            <a:ext cx="2268538" cy="31908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00000">
                <a:schemeClr val="bg1">
                  <a:lumMod val="50000"/>
                </a:schemeClr>
              </a:gs>
              <a:gs pos="50000">
                <a:schemeClr val="tx1"/>
              </a:gs>
              <a:gs pos="0">
                <a:schemeClr val="bg1">
                  <a:lumMod val="65000"/>
                </a:schemeClr>
              </a:gs>
            </a:gsLst>
            <a:lin ang="0" scaled="1"/>
            <a:tileRect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600">
                <a:solidFill>
                  <a:schemeClr val="bg1"/>
                </a:solidFill>
                <a:latin typeface="나눔스퀘어OTF ExtraBold" pitchFamily="34" charset="-127"/>
                <a:ea typeface="나눔스퀘어OTF ExtraBold" pitchFamily="34" charset="-127"/>
              </a:rPr>
              <a:t>요구사항 정의서</a:t>
            </a:r>
            <a:endParaRPr kumimoji="0" lang="ko-KR" altLang="en-US" sz="1600" dirty="0">
              <a:solidFill>
                <a:schemeClr val="bg1"/>
              </a:solidFill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sp>
        <p:nvSpPr>
          <p:cNvPr id="15372" name="직사각형 10"/>
          <p:cNvSpPr>
            <a:spLocks noChangeArrowheads="1"/>
          </p:cNvSpPr>
          <p:nvPr/>
        </p:nvSpPr>
        <p:spPr bwMode="auto">
          <a:xfrm>
            <a:off x="6529707" y="2477417"/>
            <a:ext cx="4893943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just" eaLnBrk="1" hangingPunct="1">
              <a:spcBef>
                <a:spcPct val="0"/>
              </a:spcBef>
              <a:buFontTx/>
              <a:buChar char="-"/>
            </a:pPr>
            <a:r>
              <a:rPr kumimoji="0" lang="ko-KR" altLang="en-US" sz="2000" b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고객의 요구 사항 정의</a:t>
            </a:r>
            <a:endParaRPr kumimoji="0" lang="en-US" altLang="ko-KR" sz="2000" b="1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0" indent="0" algn="just" eaLnBrk="1" hangingPunct="1">
              <a:spcBef>
                <a:spcPct val="0"/>
              </a:spcBef>
              <a:buNone/>
            </a:pPr>
            <a:endParaRPr kumimoji="0" lang="en-US" altLang="ko-KR" sz="2000" b="1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just" eaLnBrk="1" hangingPunct="1">
              <a:spcBef>
                <a:spcPct val="0"/>
              </a:spcBef>
              <a:buFontTx/>
              <a:buChar char="-"/>
            </a:pPr>
            <a:r>
              <a:rPr kumimoji="0" lang="ko-KR" altLang="en-US" sz="2000" b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중요도</a:t>
            </a:r>
            <a:r>
              <a:rPr kumimoji="0" lang="en-US" altLang="ko-KR" sz="2000" b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kumimoji="0" lang="ko-KR" altLang="en-US" sz="2000" b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반영 여부</a:t>
            </a:r>
            <a:r>
              <a:rPr kumimoji="0" lang="en-US" altLang="ko-KR" sz="2000" b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kumimoji="0" lang="ko-KR" altLang="en-US" sz="2000" b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우선 순위</a:t>
            </a:r>
          </a:p>
        </p:txBody>
      </p:sp>
      <p:grpSp>
        <p:nvGrpSpPr>
          <p:cNvPr id="18" name="그룹 13">
            <a:extLst>
              <a:ext uri="{FF2B5EF4-FFF2-40B4-BE49-F238E27FC236}">
                <a16:creationId xmlns:a16="http://schemas.microsoft.com/office/drawing/2014/main" id="{F080EEA6-4E71-4754-BFE8-FDCE2ABDDC42}"/>
              </a:ext>
            </a:extLst>
          </p:cNvPr>
          <p:cNvGrpSpPr>
            <a:grpSpLocks/>
          </p:cNvGrpSpPr>
          <p:nvPr/>
        </p:nvGrpSpPr>
        <p:grpSpPr bwMode="auto">
          <a:xfrm rot="5400000">
            <a:off x="8534474" y="-2980530"/>
            <a:ext cx="369889" cy="6832600"/>
            <a:chOff x="11783835" y="1420022"/>
            <a:chExt cx="370109" cy="4457250"/>
          </a:xfrm>
        </p:grpSpPr>
        <p:sp>
          <p:nvSpPr>
            <p:cNvPr id="19" name="양쪽 모서리가 둥근 사각형 21">
              <a:extLst>
                <a:ext uri="{FF2B5EF4-FFF2-40B4-BE49-F238E27FC236}">
                  <a16:creationId xmlns:a16="http://schemas.microsoft.com/office/drawing/2014/main" id="{B8D29D92-EC9C-4BD7-8640-6DCA775C036E}"/>
                </a:ext>
              </a:extLst>
            </p:cNvPr>
            <p:cNvSpPr/>
            <p:nvPr/>
          </p:nvSpPr>
          <p:spPr>
            <a:xfrm rot="16200000" flipH="1">
              <a:off x="11537041" y="5260370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20" name="양쪽 모서리가 둥근 사각형 23">
              <a:extLst>
                <a:ext uri="{FF2B5EF4-FFF2-40B4-BE49-F238E27FC236}">
                  <a16:creationId xmlns:a16="http://schemas.microsoft.com/office/drawing/2014/main" id="{39B366AD-5D03-432F-93D8-1A95FE3F0AD3}"/>
                </a:ext>
              </a:extLst>
            </p:cNvPr>
            <p:cNvSpPr/>
            <p:nvPr/>
          </p:nvSpPr>
          <p:spPr>
            <a:xfrm rot="16200000" flipH="1">
              <a:off x="11536006" y="4541659"/>
              <a:ext cx="865767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21" name="양쪽 모서리가 둥근 사각형 24">
              <a:extLst>
                <a:ext uri="{FF2B5EF4-FFF2-40B4-BE49-F238E27FC236}">
                  <a16:creationId xmlns:a16="http://schemas.microsoft.com/office/drawing/2014/main" id="{AFD03600-794D-4194-B3EE-406541529C04}"/>
                </a:ext>
              </a:extLst>
            </p:cNvPr>
            <p:cNvSpPr/>
            <p:nvPr/>
          </p:nvSpPr>
          <p:spPr>
            <a:xfrm rot="16200000" flipH="1">
              <a:off x="11537041" y="3822948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23" name="양쪽 모서리가 둥근 사각형 25">
              <a:extLst>
                <a:ext uri="{FF2B5EF4-FFF2-40B4-BE49-F238E27FC236}">
                  <a16:creationId xmlns:a16="http://schemas.microsoft.com/office/drawing/2014/main" id="{8EC7B28F-3F6C-4E5C-95F4-A14D2C51ED14}"/>
                </a:ext>
              </a:extLst>
            </p:cNvPr>
            <p:cNvSpPr/>
            <p:nvPr/>
          </p:nvSpPr>
          <p:spPr>
            <a:xfrm rot="16200000" flipH="1">
              <a:off x="11537041" y="3120807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30" name="양쪽 모서리가 둥근 사각형 26">
              <a:extLst>
                <a:ext uri="{FF2B5EF4-FFF2-40B4-BE49-F238E27FC236}">
                  <a16:creationId xmlns:a16="http://schemas.microsoft.com/office/drawing/2014/main" id="{A7500BE3-90BA-4719-8B60-411FF50B7719}"/>
                </a:ext>
              </a:extLst>
            </p:cNvPr>
            <p:cNvSpPr/>
            <p:nvPr/>
          </p:nvSpPr>
          <p:spPr>
            <a:xfrm rot="16200000" flipH="1">
              <a:off x="11535488" y="2433682"/>
              <a:ext cx="866803" cy="370108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내용</a:t>
              </a:r>
            </a:p>
          </p:txBody>
        </p:sp>
        <p:sp>
          <p:nvSpPr>
            <p:cNvPr id="31" name="양쪽 모서리가 둥근 사각형 27">
              <a:extLst>
                <a:ext uri="{FF2B5EF4-FFF2-40B4-BE49-F238E27FC236}">
                  <a16:creationId xmlns:a16="http://schemas.microsoft.com/office/drawing/2014/main" id="{6E4C51D2-BD74-4B31-B402-20B3733A91E0}"/>
                </a:ext>
              </a:extLst>
            </p:cNvPr>
            <p:cNvSpPr/>
            <p:nvPr/>
          </p:nvSpPr>
          <p:spPr>
            <a:xfrm rot="16200000" flipH="1">
              <a:off x="11537041" y="1666816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2814638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내용</a:t>
            </a:r>
          </a:p>
        </p:txBody>
      </p:sp>
      <p:sp>
        <p:nvSpPr>
          <p:cNvPr id="13316" name="Text Placeholder 2"/>
          <p:cNvSpPr txBox="1">
            <a:spLocks/>
          </p:cNvSpPr>
          <p:nvPr/>
        </p:nvSpPr>
        <p:spPr bwMode="auto">
          <a:xfrm>
            <a:off x="509588" y="1651000"/>
            <a:ext cx="77390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분석</a:t>
            </a:r>
            <a:r>
              <a:rPr kumimoji="0" lang="en-US" altLang="ko-KR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/</a:t>
            </a: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설계 </a:t>
            </a:r>
            <a:r>
              <a:rPr kumimoji="0" lang="en-US" altLang="ko-KR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: </a:t>
            </a: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화면설계서</a:t>
            </a:r>
            <a:endParaRPr kumimoji="0" lang="ar-SA" altLang="ko-KR" sz="2400">
              <a:solidFill>
                <a:schemeClr val="tx2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44" name="Text Box 44"/>
          <p:cNvSpPr txBox="1">
            <a:spLocks noChangeArrowheads="1"/>
          </p:cNvSpPr>
          <p:nvPr/>
        </p:nvSpPr>
        <p:spPr bwMode="auto">
          <a:xfrm>
            <a:off x="782638" y="2320925"/>
            <a:ext cx="5508393" cy="3653049"/>
          </a:xfrm>
          <a:prstGeom prst="rect">
            <a:avLst/>
          </a:prstGeom>
          <a:solidFill>
            <a:schemeClr val="bg1"/>
          </a:solidFill>
          <a:ln w="12700" cap="flat" cmpd="sng" algn="ctr">
            <a:gradFill>
              <a:gsLst>
                <a:gs pos="0">
                  <a:sysClr val="window" lastClr="FFFFFF">
                    <a:lumMod val="85000"/>
                  </a:sysClr>
                </a:gs>
                <a:gs pos="50000">
                  <a:sysClr val="window" lastClr="FFFFFF"/>
                </a:gs>
                <a:gs pos="100000">
                  <a:sysClr val="window" lastClr="FFFFFF">
                    <a:lumMod val="85000"/>
                  </a:sysClr>
                </a:gs>
              </a:gsLst>
              <a:lin ang="5400000" scaled="0"/>
            </a:gra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70650" tIns="70650" rIns="70650" bIns="44853"/>
          <a:lstStyle/>
          <a:p>
            <a:pPr marL="84095" indent="-84095" defTabSz="897033" eaLnBrk="1" fontAlgn="auto" latinLnBrk="1" hangingPunct="1">
              <a:spcBef>
                <a:spcPts val="0"/>
              </a:spcBef>
              <a:spcAft>
                <a:spcPts val="294"/>
              </a:spcAft>
              <a:buClr>
                <a:srgbClr val="A1A1A1"/>
              </a:buClr>
              <a:buSzPct val="100000"/>
              <a:buFont typeface="Arial" pitchFamily="34" charset="0"/>
              <a:buChar char="•"/>
              <a:defRPr/>
            </a:pPr>
            <a:endParaRPr kumimoji="0" lang="ko-KR" altLang="en-US" sz="883" kern="0" dirty="0">
              <a:solidFill>
                <a:srgbClr val="FF0000"/>
              </a:solidFill>
              <a:latin typeface="나눔고딕" panose="020D0304000000000000" pitchFamily="50" charset="-127"/>
              <a:ea typeface="나눔스퀘어"/>
              <a:sym typeface="Wingdings" pitchFamily="2" charset="2"/>
            </a:endParaRPr>
          </a:p>
        </p:txBody>
      </p:sp>
      <p:sp>
        <p:nvSpPr>
          <p:cNvPr id="49" name="모서리가 둥근 직사각형 48"/>
          <p:cNvSpPr/>
          <p:nvPr/>
        </p:nvSpPr>
        <p:spPr bwMode="auto">
          <a:xfrm>
            <a:off x="2311400" y="6165850"/>
            <a:ext cx="2268538" cy="31908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00000">
                <a:schemeClr val="bg1">
                  <a:lumMod val="50000"/>
                </a:schemeClr>
              </a:gs>
              <a:gs pos="50000">
                <a:schemeClr val="tx1"/>
              </a:gs>
              <a:gs pos="0">
                <a:schemeClr val="bg1">
                  <a:lumMod val="65000"/>
                </a:schemeClr>
              </a:gs>
            </a:gsLst>
            <a:lin ang="0" scaled="1"/>
            <a:tileRect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600">
                <a:solidFill>
                  <a:schemeClr val="bg1"/>
                </a:solidFill>
                <a:latin typeface="나눔스퀘어OTF ExtraBold" pitchFamily="34" charset="-127"/>
                <a:ea typeface="나눔스퀘어OTF ExtraBold" pitchFamily="34" charset="-127"/>
              </a:rPr>
              <a:t>화면 설계서</a:t>
            </a:r>
            <a:endParaRPr kumimoji="0" lang="ko-KR" altLang="en-US" sz="1600" dirty="0">
              <a:solidFill>
                <a:schemeClr val="bg1"/>
              </a:solidFill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sp>
        <p:nvSpPr>
          <p:cNvPr id="54" name="직사각형 10"/>
          <p:cNvSpPr>
            <a:spLocks noChangeArrowheads="1"/>
          </p:cNvSpPr>
          <p:nvPr/>
        </p:nvSpPr>
        <p:spPr bwMode="auto">
          <a:xfrm>
            <a:off x="6529388" y="2478088"/>
            <a:ext cx="479425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algn="just" eaLnBrk="1" latinLnBrk="1" hangingPunct="1">
              <a:buFontTx/>
              <a:buChar char="-"/>
              <a:defRPr/>
            </a:pPr>
            <a:r>
              <a:rPr kumimoji="0" lang="ko-KR" altLang="en-US" sz="2000" b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각 컨트롤의 세부적인 기능을</a:t>
            </a:r>
            <a:r>
              <a:rPr kumimoji="0" lang="en-US" altLang="ko-KR" sz="200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kumimoji="0" lang="ko-KR" altLang="en-US" sz="200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설계함</a:t>
            </a:r>
            <a:endParaRPr kumimoji="0" lang="en-US" altLang="ko-KR" sz="2000" b="1" dirty="0">
              <a:solidFill>
                <a:schemeClr val="tx2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0" indent="0" algn="just" eaLnBrk="1" latinLnBrk="1" hangingPunct="1">
              <a:defRPr/>
            </a:pPr>
            <a:endParaRPr kumimoji="0" lang="en-US" altLang="ko-KR" sz="2000" dirty="0">
              <a:solidFill>
                <a:schemeClr val="tx2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13324" name="그림 65"/>
          <p:cNvPicPr preferRelativeResize="0"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33553" y="2344254"/>
            <a:ext cx="5211335" cy="36008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7" name="그룹 13">
            <a:extLst>
              <a:ext uri="{FF2B5EF4-FFF2-40B4-BE49-F238E27FC236}">
                <a16:creationId xmlns:a16="http://schemas.microsoft.com/office/drawing/2014/main" id="{0ABC00E6-E827-442F-9AC5-4EE025362051}"/>
              </a:ext>
            </a:extLst>
          </p:cNvPr>
          <p:cNvGrpSpPr>
            <a:grpSpLocks/>
          </p:cNvGrpSpPr>
          <p:nvPr/>
        </p:nvGrpSpPr>
        <p:grpSpPr bwMode="auto">
          <a:xfrm rot="5400000">
            <a:off x="8534474" y="-2980530"/>
            <a:ext cx="369889" cy="6832600"/>
            <a:chOff x="11783835" y="1420022"/>
            <a:chExt cx="370109" cy="4457250"/>
          </a:xfrm>
        </p:grpSpPr>
        <p:sp>
          <p:nvSpPr>
            <p:cNvPr id="18" name="양쪽 모서리가 둥근 사각형 21">
              <a:extLst>
                <a:ext uri="{FF2B5EF4-FFF2-40B4-BE49-F238E27FC236}">
                  <a16:creationId xmlns:a16="http://schemas.microsoft.com/office/drawing/2014/main" id="{690B857E-98E1-445B-817A-27C65B673F38}"/>
                </a:ext>
              </a:extLst>
            </p:cNvPr>
            <p:cNvSpPr/>
            <p:nvPr/>
          </p:nvSpPr>
          <p:spPr>
            <a:xfrm rot="16200000" flipH="1">
              <a:off x="11537041" y="5260370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19" name="양쪽 모서리가 둥근 사각형 23">
              <a:extLst>
                <a:ext uri="{FF2B5EF4-FFF2-40B4-BE49-F238E27FC236}">
                  <a16:creationId xmlns:a16="http://schemas.microsoft.com/office/drawing/2014/main" id="{604A3B6F-B1DE-4260-BF66-CEB8ECE59CC1}"/>
                </a:ext>
              </a:extLst>
            </p:cNvPr>
            <p:cNvSpPr/>
            <p:nvPr/>
          </p:nvSpPr>
          <p:spPr>
            <a:xfrm rot="16200000" flipH="1">
              <a:off x="11536006" y="4541659"/>
              <a:ext cx="865767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20" name="양쪽 모서리가 둥근 사각형 24">
              <a:extLst>
                <a:ext uri="{FF2B5EF4-FFF2-40B4-BE49-F238E27FC236}">
                  <a16:creationId xmlns:a16="http://schemas.microsoft.com/office/drawing/2014/main" id="{424D4B29-8130-4CBA-9895-826FAA4F2390}"/>
                </a:ext>
              </a:extLst>
            </p:cNvPr>
            <p:cNvSpPr/>
            <p:nvPr/>
          </p:nvSpPr>
          <p:spPr>
            <a:xfrm rot="16200000" flipH="1">
              <a:off x="11537041" y="3822948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21" name="양쪽 모서리가 둥근 사각형 25">
              <a:extLst>
                <a:ext uri="{FF2B5EF4-FFF2-40B4-BE49-F238E27FC236}">
                  <a16:creationId xmlns:a16="http://schemas.microsoft.com/office/drawing/2014/main" id="{AB2A42E0-7B56-4028-B003-6F129D031E96}"/>
                </a:ext>
              </a:extLst>
            </p:cNvPr>
            <p:cNvSpPr/>
            <p:nvPr/>
          </p:nvSpPr>
          <p:spPr>
            <a:xfrm rot="16200000" flipH="1">
              <a:off x="11537041" y="3120807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23" name="양쪽 모서리가 둥근 사각형 26">
              <a:extLst>
                <a:ext uri="{FF2B5EF4-FFF2-40B4-BE49-F238E27FC236}">
                  <a16:creationId xmlns:a16="http://schemas.microsoft.com/office/drawing/2014/main" id="{E18E890F-4506-46C6-A667-182A77EF2399}"/>
                </a:ext>
              </a:extLst>
            </p:cNvPr>
            <p:cNvSpPr/>
            <p:nvPr/>
          </p:nvSpPr>
          <p:spPr>
            <a:xfrm rot="16200000" flipH="1">
              <a:off x="11535488" y="2433682"/>
              <a:ext cx="866803" cy="370108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내용</a:t>
              </a:r>
            </a:p>
          </p:txBody>
        </p:sp>
        <p:sp>
          <p:nvSpPr>
            <p:cNvPr id="30" name="양쪽 모서리가 둥근 사각형 27">
              <a:extLst>
                <a:ext uri="{FF2B5EF4-FFF2-40B4-BE49-F238E27FC236}">
                  <a16:creationId xmlns:a16="http://schemas.microsoft.com/office/drawing/2014/main" id="{5A5FB383-F722-4181-9C71-53914ADFA139}"/>
                </a:ext>
              </a:extLst>
            </p:cNvPr>
            <p:cNvSpPr/>
            <p:nvPr/>
          </p:nvSpPr>
          <p:spPr>
            <a:xfrm rot="16200000" flipH="1">
              <a:off x="11537041" y="1666816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2814638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내용</a:t>
            </a:r>
          </a:p>
        </p:txBody>
      </p:sp>
      <p:sp>
        <p:nvSpPr>
          <p:cNvPr id="19460" name="Text Placeholder 2"/>
          <p:cNvSpPr txBox="1">
            <a:spLocks/>
          </p:cNvSpPr>
          <p:nvPr/>
        </p:nvSpPr>
        <p:spPr bwMode="auto">
          <a:xfrm>
            <a:off x="509588" y="1651000"/>
            <a:ext cx="77390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분석</a:t>
            </a:r>
            <a:r>
              <a:rPr kumimoji="0" lang="en-US" altLang="ko-KR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/</a:t>
            </a: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설계 </a:t>
            </a:r>
            <a:r>
              <a:rPr kumimoji="0" lang="en-US" altLang="ko-KR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: </a:t>
            </a: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테이블 정의서</a:t>
            </a:r>
            <a:endParaRPr kumimoji="0" lang="ar-SA" altLang="ko-KR" sz="2400">
              <a:solidFill>
                <a:schemeClr val="tx2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grpSp>
        <p:nvGrpSpPr>
          <p:cNvPr id="19461" name="그룹 13"/>
          <p:cNvGrpSpPr>
            <a:grpSpLocks/>
          </p:cNvGrpSpPr>
          <p:nvPr/>
        </p:nvGrpSpPr>
        <p:grpSpPr bwMode="auto">
          <a:xfrm rot="5400000">
            <a:off x="8534474" y="-2980530"/>
            <a:ext cx="369889" cy="6832600"/>
            <a:chOff x="11783835" y="1420022"/>
            <a:chExt cx="370109" cy="4457250"/>
          </a:xfrm>
        </p:grpSpPr>
        <p:sp>
          <p:nvSpPr>
            <p:cNvPr id="22" name="양쪽 모서리가 둥근 사각형 21"/>
            <p:cNvSpPr/>
            <p:nvPr/>
          </p:nvSpPr>
          <p:spPr>
            <a:xfrm rot="16200000" flipH="1">
              <a:off x="11537041" y="5260370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24" name="양쪽 모서리가 둥근 사각형 23"/>
            <p:cNvSpPr/>
            <p:nvPr/>
          </p:nvSpPr>
          <p:spPr>
            <a:xfrm rot="16200000" flipH="1">
              <a:off x="11536006" y="4541659"/>
              <a:ext cx="865767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25" name="양쪽 모서리가 둥근 사각형 24"/>
            <p:cNvSpPr/>
            <p:nvPr/>
          </p:nvSpPr>
          <p:spPr>
            <a:xfrm rot="16200000" flipH="1">
              <a:off x="11537041" y="3822948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26" name="양쪽 모서리가 둥근 사각형 25"/>
            <p:cNvSpPr/>
            <p:nvPr/>
          </p:nvSpPr>
          <p:spPr>
            <a:xfrm rot="16200000" flipH="1">
              <a:off x="11537041" y="3120807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27" name="양쪽 모서리가 둥근 사각형 26"/>
            <p:cNvSpPr/>
            <p:nvPr/>
          </p:nvSpPr>
          <p:spPr>
            <a:xfrm rot="16200000" flipH="1">
              <a:off x="11535488" y="2433682"/>
              <a:ext cx="866803" cy="370108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내용</a:t>
              </a:r>
            </a:p>
          </p:txBody>
        </p:sp>
        <p:sp>
          <p:nvSpPr>
            <p:cNvPr id="28" name="양쪽 모서리가 둥근 사각형 27"/>
            <p:cNvSpPr/>
            <p:nvPr/>
          </p:nvSpPr>
          <p:spPr>
            <a:xfrm rot="16200000" flipH="1">
              <a:off x="11537041" y="1666816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</p:grpSp>
      <p:grpSp>
        <p:nvGrpSpPr>
          <p:cNvPr id="19462" name="그룹 1"/>
          <p:cNvGrpSpPr>
            <a:grpSpLocks/>
          </p:cNvGrpSpPr>
          <p:nvPr/>
        </p:nvGrpSpPr>
        <p:grpSpPr bwMode="auto">
          <a:xfrm>
            <a:off x="782638" y="2320925"/>
            <a:ext cx="11072812" cy="4164013"/>
            <a:chOff x="782518" y="2321359"/>
            <a:chExt cx="11073328" cy="4163033"/>
          </a:xfrm>
        </p:grpSpPr>
        <p:sp>
          <p:nvSpPr>
            <p:cNvPr id="44" name="Text Box 44"/>
            <p:cNvSpPr txBox="1">
              <a:spLocks noChangeArrowheads="1"/>
            </p:cNvSpPr>
            <p:nvPr/>
          </p:nvSpPr>
          <p:spPr bwMode="auto">
            <a:xfrm>
              <a:off x="782518" y="2321359"/>
              <a:ext cx="5508635" cy="3652189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gradFill>
                <a:gsLst>
                  <a:gs pos="0">
                    <a:sysClr val="window" lastClr="FFFFFF">
                      <a:lumMod val="85000"/>
                    </a:sysClr>
                  </a:gs>
                  <a:gs pos="5000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</a:gsLst>
                <a:lin ang="5400000" scaled="0"/>
              </a:gradFill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70650" tIns="70650" rIns="70650" bIns="44853"/>
            <a:lstStyle/>
            <a:p>
              <a:pPr marL="84095" indent="-84095" defTabSz="897033" eaLnBrk="1" fontAlgn="auto" latinLnBrk="1" hangingPunct="1">
                <a:spcBef>
                  <a:spcPts val="0"/>
                </a:spcBef>
                <a:spcAft>
                  <a:spcPts val="294"/>
                </a:spcAft>
                <a:buClr>
                  <a:srgbClr val="A1A1A1"/>
                </a:buClr>
                <a:buSzPct val="100000"/>
                <a:buFont typeface="Arial" pitchFamily="34" charset="0"/>
                <a:buChar char="•"/>
                <a:defRPr/>
              </a:pPr>
              <a:endParaRPr kumimoji="0" lang="ko-KR" altLang="en-US" sz="883" kern="0" dirty="0">
                <a:solidFill>
                  <a:srgbClr val="FF0000"/>
                </a:solidFill>
                <a:latin typeface="나눔고딕" panose="020D0304000000000000" pitchFamily="50" charset="-127"/>
                <a:ea typeface="나눔스퀘어"/>
                <a:sym typeface="Wingdings" pitchFamily="2" charset="2"/>
              </a:endParaRPr>
            </a:p>
          </p:txBody>
        </p:sp>
        <p:sp>
          <p:nvSpPr>
            <p:cNvPr id="49" name="모서리가 둥근 직사각형 48"/>
            <p:cNvSpPr/>
            <p:nvPr/>
          </p:nvSpPr>
          <p:spPr bwMode="auto">
            <a:xfrm>
              <a:off x="2311351" y="6165379"/>
              <a:ext cx="2268644" cy="3190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bg1">
                    <a:lumMod val="50000"/>
                  </a:schemeClr>
                </a:gs>
                <a:gs pos="50000">
                  <a:schemeClr val="tx1"/>
                </a:gs>
                <a:gs pos="0">
                  <a:schemeClr val="bg1">
                    <a:lumMod val="65000"/>
                  </a:schemeClr>
                </a:gs>
              </a:gsLst>
              <a:lin ang="0" scaled="1"/>
              <a:tileRect/>
            </a:gra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600">
                  <a:solidFill>
                    <a:schemeClr val="bg1"/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테이블 정의서</a:t>
              </a:r>
              <a:endParaRPr kumimoji="0" lang="ko-KR" altLang="en-US" sz="1600" dirty="0">
                <a:solidFill>
                  <a:schemeClr val="bg1"/>
                </a:solidFill>
                <a:latin typeface="나눔스퀘어OTF ExtraBold" pitchFamily="34" charset="-127"/>
                <a:ea typeface="나눔스퀘어OTF ExtraBold" pitchFamily="34" charset="-127"/>
              </a:endParaRPr>
            </a:p>
          </p:txBody>
        </p:sp>
        <p:sp>
          <p:nvSpPr>
            <p:cNvPr id="19468" name="직사각형 10"/>
            <p:cNvSpPr>
              <a:spLocks noChangeArrowheads="1"/>
            </p:cNvSpPr>
            <p:nvPr/>
          </p:nvSpPr>
          <p:spPr bwMode="auto">
            <a:xfrm>
              <a:off x="6529732" y="2477814"/>
              <a:ext cx="5326114" cy="1630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85750" indent="-28575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FontTx/>
                <a:buChar char="-"/>
              </a:pPr>
              <a:r>
                <a:rPr kumimoji="0" lang="en-US" altLang="ko-KR" sz="2000" b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MES </a:t>
              </a:r>
              <a:r>
                <a:rPr kumimoji="0" lang="ko-KR" altLang="en-US" sz="2000" b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프로세스를 이해하고 이에 따라 필요한 테이블 작성</a:t>
              </a:r>
            </a:p>
            <a:p>
              <a:pPr algn="just" eaLnBrk="1" hangingPunct="1">
                <a:spcBef>
                  <a:spcPct val="0"/>
                </a:spcBef>
                <a:buFontTx/>
                <a:buChar char="-"/>
              </a:pPr>
              <a:endParaRPr kumimoji="0" lang="ko-KR" altLang="en-US" sz="2000" b="1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  <a:p>
              <a:pPr algn="just" eaLnBrk="1" hangingPunct="1">
                <a:spcBef>
                  <a:spcPct val="0"/>
                </a:spcBef>
                <a:buFontTx/>
                <a:buChar char="-"/>
              </a:pPr>
              <a:r>
                <a:rPr kumimoji="0" lang="ko-KR" altLang="en-US" sz="2000" b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테이블간의 관계도를 통하여 필요한 외래키 추가</a:t>
              </a:r>
            </a:p>
          </p:txBody>
        </p:sp>
      </p:grpSp>
      <p:pic>
        <p:nvPicPr>
          <p:cNvPr id="19463" name="그림 18"/>
          <p:cNvPicPr preferRelativeResize="0"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95"/>
          <a:stretch/>
        </p:blipFill>
        <p:spPr bwMode="auto">
          <a:xfrm>
            <a:off x="782638" y="2320926"/>
            <a:ext cx="5508378" cy="3653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2814638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내용</a:t>
            </a:r>
          </a:p>
        </p:txBody>
      </p:sp>
      <p:sp>
        <p:nvSpPr>
          <p:cNvPr id="21508" name="Text Placeholder 2"/>
          <p:cNvSpPr txBox="1">
            <a:spLocks/>
          </p:cNvSpPr>
          <p:nvPr/>
        </p:nvSpPr>
        <p:spPr bwMode="auto">
          <a:xfrm>
            <a:off x="509588" y="1651000"/>
            <a:ext cx="77390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분석</a:t>
            </a:r>
            <a:r>
              <a:rPr kumimoji="0" lang="en-US" altLang="ko-KR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/</a:t>
            </a: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설계 </a:t>
            </a:r>
            <a:r>
              <a:rPr kumimoji="0" lang="en-US" altLang="ko-KR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: </a:t>
            </a: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논리</a:t>
            </a:r>
            <a:r>
              <a:rPr kumimoji="0" lang="en-US" altLang="ko-KR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/</a:t>
            </a: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물리</a:t>
            </a:r>
            <a:r>
              <a:rPr kumimoji="0" lang="en-US" altLang="ko-KR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ERD </a:t>
            </a: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설계</a:t>
            </a:r>
          </a:p>
        </p:txBody>
      </p:sp>
      <p:grpSp>
        <p:nvGrpSpPr>
          <p:cNvPr id="21509" name="그룹 13"/>
          <p:cNvGrpSpPr>
            <a:grpSpLocks/>
          </p:cNvGrpSpPr>
          <p:nvPr/>
        </p:nvGrpSpPr>
        <p:grpSpPr bwMode="auto">
          <a:xfrm rot="5400000">
            <a:off x="8534474" y="-2987677"/>
            <a:ext cx="369889" cy="6832600"/>
            <a:chOff x="11783835" y="1420022"/>
            <a:chExt cx="370109" cy="4457250"/>
          </a:xfrm>
        </p:grpSpPr>
        <p:sp>
          <p:nvSpPr>
            <p:cNvPr id="22" name="양쪽 모서리가 둥근 사각형 21"/>
            <p:cNvSpPr/>
            <p:nvPr/>
          </p:nvSpPr>
          <p:spPr>
            <a:xfrm rot="16200000" flipH="1">
              <a:off x="11537041" y="5260370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24" name="양쪽 모서리가 둥근 사각형 23"/>
            <p:cNvSpPr/>
            <p:nvPr/>
          </p:nvSpPr>
          <p:spPr>
            <a:xfrm rot="16200000" flipH="1">
              <a:off x="11536006" y="4541659"/>
              <a:ext cx="865767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25" name="양쪽 모서리가 둥근 사각형 24"/>
            <p:cNvSpPr/>
            <p:nvPr/>
          </p:nvSpPr>
          <p:spPr>
            <a:xfrm rot="16200000" flipH="1">
              <a:off x="11537041" y="3822948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26" name="양쪽 모서리가 둥근 사각형 25"/>
            <p:cNvSpPr/>
            <p:nvPr/>
          </p:nvSpPr>
          <p:spPr>
            <a:xfrm rot="16200000" flipH="1">
              <a:off x="11537041" y="3120807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27" name="양쪽 모서리가 둥근 사각형 26"/>
            <p:cNvSpPr/>
            <p:nvPr/>
          </p:nvSpPr>
          <p:spPr>
            <a:xfrm rot="16200000" flipH="1">
              <a:off x="11535488" y="2433682"/>
              <a:ext cx="866803" cy="370108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내용</a:t>
              </a:r>
            </a:p>
          </p:txBody>
        </p:sp>
        <p:sp>
          <p:nvSpPr>
            <p:cNvPr id="28" name="양쪽 모서리가 둥근 사각형 27"/>
            <p:cNvSpPr/>
            <p:nvPr/>
          </p:nvSpPr>
          <p:spPr>
            <a:xfrm rot="16200000" flipH="1">
              <a:off x="11537041" y="1666816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</p:grpSp>
      <p:grpSp>
        <p:nvGrpSpPr>
          <p:cNvPr id="21510" name="그룹 1"/>
          <p:cNvGrpSpPr>
            <a:grpSpLocks/>
          </p:cNvGrpSpPr>
          <p:nvPr/>
        </p:nvGrpSpPr>
        <p:grpSpPr bwMode="auto">
          <a:xfrm>
            <a:off x="782638" y="2320925"/>
            <a:ext cx="11072812" cy="4164013"/>
            <a:chOff x="782518" y="2321359"/>
            <a:chExt cx="11073328" cy="4163033"/>
          </a:xfrm>
        </p:grpSpPr>
        <p:sp>
          <p:nvSpPr>
            <p:cNvPr id="44" name="Text Box 44"/>
            <p:cNvSpPr txBox="1">
              <a:spLocks noChangeArrowheads="1"/>
            </p:cNvSpPr>
            <p:nvPr/>
          </p:nvSpPr>
          <p:spPr bwMode="auto">
            <a:xfrm>
              <a:off x="782518" y="2321359"/>
              <a:ext cx="5508635" cy="3652189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gradFill>
                <a:gsLst>
                  <a:gs pos="0">
                    <a:sysClr val="window" lastClr="FFFFFF">
                      <a:lumMod val="85000"/>
                    </a:sysClr>
                  </a:gs>
                  <a:gs pos="5000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</a:gsLst>
                <a:lin ang="5400000" scaled="0"/>
              </a:gradFill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70650" tIns="70650" rIns="70650" bIns="44853"/>
            <a:lstStyle/>
            <a:p>
              <a:pPr marL="84095" indent="-84095" defTabSz="897033" eaLnBrk="1" fontAlgn="auto" latinLnBrk="1" hangingPunct="1">
                <a:spcBef>
                  <a:spcPts val="0"/>
                </a:spcBef>
                <a:spcAft>
                  <a:spcPts val="294"/>
                </a:spcAft>
                <a:buClr>
                  <a:srgbClr val="A1A1A1"/>
                </a:buClr>
                <a:buSzPct val="100000"/>
                <a:buFont typeface="Arial" pitchFamily="34" charset="0"/>
                <a:buChar char="•"/>
                <a:defRPr/>
              </a:pPr>
              <a:endParaRPr kumimoji="0" lang="ko-KR" altLang="en-US" sz="883" kern="0" dirty="0">
                <a:solidFill>
                  <a:srgbClr val="FF0000"/>
                </a:solidFill>
                <a:latin typeface="나눔고딕" panose="020D0304000000000000" pitchFamily="50" charset="-127"/>
                <a:ea typeface="나눔스퀘어"/>
                <a:sym typeface="Wingdings" pitchFamily="2" charset="2"/>
              </a:endParaRPr>
            </a:p>
          </p:txBody>
        </p:sp>
        <p:sp>
          <p:nvSpPr>
            <p:cNvPr id="49" name="모서리가 둥근 직사각형 48"/>
            <p:cNvSpPr/>
            <p:nvPr/>
          </p:nvSpPr>
          <p:spPr bwMode="auto">
            <a:xfrm>
              <a:off x="2311351" y="6165379"/>
              <a:ext cx="2268644" cy="3190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bg1">
                    <a:lumMod val="50000"/>
                  </a:schemeClr>
                </a:gs>
                <a:gs pos="50000">
                  <a:schemeClr val="tx1"/>
                </a:gs>
                <a:gs pos="0">
                  <a:schemeClr val="bg1">
                    <a:lumMod val="65000"/>
                  </a:schemeClr>
                </a:gs>
              </a:gsLst>
              <a:lin ang="0" scaled="1"/>
              <a:tileRect/>
            </a:gra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600" dirty="0">
                  <a:solidFill>
                    <a:schemeClr val="bg1"/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논리 </a:t>
              </a:r>
              <a:r>
                <a:rPr kumimoji="0" lang="en-US" altLang="ko-KR" sz="1600" dirty="0">
                  <a:solidFill>
                    <a:schemeClr val="bg1"/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ERD </a:t>
              </a:r>
              <a:r>
                <a:rPr kumimoji="0" lang="ko-KR" altLang="en-US" sz="1600" dirty="0">
                  <a:solidFill>
                    <a:schemeClr val="bg1"/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화면</a:t>
              </a:r>
            </a:p>
          </p:txBody>
        </p:sp>
        <p:sp>
          <p:nvSpPr>
            <p:cNvPr id="21516" name="직사각형 10"/>
            <p:cNvSpPr>
              <a:spLocks noChangeArrowheads="1"/>
            </p:cNvSpPr>
            <p:nvPr/>
          </p:nvSpPr>
          <p:spPr bwMode="auto">
            <a:xfrm>
              <a:off x="6529732" y="2477814"/>
              <a:ext cx="5326114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85750" indent="-28575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FontTx/>
                <a:buChar char="-"/>
              </a:pPr>
              <a:r>
                <a:rPr kumimoji="0" lang="ko-KR" altLang="en-US" sz="2000" b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테이블정의서를 기반으로 </a:t>
              </a:r>
              <a:r>
                <a:rPr kumimoji="0" lang="en-US" altLang="ko-KR" sz="2000" b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MES </a:t>
              </a:r>
              <a:r>
                <a:rPr kumimoji="0" lang="ko-KR" altLang="en-US" sz="2000" b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논리</a:t>
              </a:r>
              <a:r>
                <a:rPr kumimoji="0" lang="en-US" altLang="ko-KR" sz="2000" b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ERD, </a:t>
              </a:r>
              <a:r>
                <a:rPr kumimoji="0" lang="ko-KR" altLang="en-US" sz="2000" b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물리</a:t>
              </a:r>
              <a:r>
                <a:rPr kumimoji="0" lang="en-US" altLang="ko-KR" sz="2000" b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ERD</a:t>
              </a:r>
              <a:r>
                <a:rPr kumimoji="0" lang="ko-KR" altLang="en-US" sz="2000" b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설계</a:t>
              </a:r>
            </a:p>
          </p:txBody>
        </p:sp>
      </p:grpSp>
      <p:pic>
        <p:nvPicPr>
          <p:cNvPr id="21511" name="그림 19"/>
          <p:cNvPicPr preferRelativeResize="0"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12" t="14657" r="18066" b="26542"/>
          <a:stretch/>
        </p:blipFill>
        <p:spPr bwMode="auto">
          <a:xfrm>
            <a:off x="782638" y="2320925"/>
            <a:ext cx="5508378" cy="36530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2814638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내용</a:t>
            </a:r>
          </a:p>
        </p:txBody>
      </p:sp>
      <p:sp>
        <p:nvSpPr>
          <p:cNvPr id="23556" name="Text Placeholder 2"/>
          <p:cNvSpPr txBox="1">
            <a:spLocks/>
          </p:cNvSpPr>
          <p:nvPr/>
        </p:nvSpPr>
        <p:spPr bwMode="auto">
          <a:xfrm>
            <a:off x="509588" y="1651000"/>
            <a:ext cx="77390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디자인</a:t>
            </a:r>
          </a:p>
        </p:txBody>
      </p:sp>
      <p:grpSp>
        <p:nvGrpSpPr>
          <p:cNvPr id="23557" name="그룹 13"/>
          <p:cNvGrpSpPr>
            <a:grpSpLocks/>
          </p:cNvGrpSpPr>
          <p:nvPr/>
        </p:nvGrpSpPr>
        <p:grpSpPr bwMode="auto">
          <a:xfrm rot="5400000">
            <a:off x="8570616" y="-2985468"/>
            <a:ext cx="369889" cy="6832600"/>
            <a:chOff x="11783835" y="1420022"/>
            <a:chExt cx="370109" cy="4457250"/>
          </a:xfrm>
        </p:grpSpPr>
        <p:sp>
          <p:nvSpPr>
            <p:cNvPr id="22" name="양쪽 모서리가 둥근 사각형 21"/>
            <p:cNvSpPr/>
            <p:nvPr/>
          </p:nvSpPr>
          <p:spPr>
            <a:xfrm rot="16200000" flipH="1">
              <a:off x="11537041" y="5260370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24" name="양쪽 모서리가 둥근 사각형 23"/>
            <p:cNvSpPr/>
            <p:nvPr/>
          </p:nvSpPr>
          <p:spPr>
            <a:xfrm rot="16200000" flipH="1">
              <a:off x="11536006" y="4541659"/>
              <a:ext cx="865767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25" name="양쪽 모서리가 둥근 사각형 24"/>
            <p:cNvSpPr/>
            <p:nvPr/>
          </p:nvSpPr>
          <p:spPr>
            <a:xfrm rot="16200000" flipH="1">
              <a:off x="11537041" y="3822948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26" name="양쪽 모서리가 둥근 사각형 25"/>
            <p:cNvSpPr/>
            <p:nvPr/>
          </p:nvSpPr>
          <p:spPr>
            <a:xfrm rot="16200000" flipH="1">
              <a:off x="11537041" y="3120807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27" name="양쪽 모서리가 둥근 사각형 26"/>
            <p:cNvSpPr/>
            <p:nvPr/>
          </p:nvSpPr>
          <p:spPr>
            <a:xfrm rot="16200000" flipH="1">
              <a:off x="11535488" y="2433682"/>
              <a:ext cx="866803" cy="370108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내용</a:t>
              </a:r>
            </a:p>
          </p:txBody>
        </p:sp>
        <p:sp>
          <p:nvSpPr>
            <p:cNvPr id="28" name="양쪽 모서리가 둥근 사각형 27"/>
            <p:cNvSpPr/>
            <p:nvPr/>
          </p:nvSpPr>
          <p:spPr>
            <a:xfrm rot="16200000" flipH="1">
              <a:off x="11537041" y="1666816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</p:grpSp>
      <p:sp>
        <p:nvSpPr>
          <p:cNvPr id="44" name="Text Box 44"/>
          <p:cNvSpPr txBox="1">
            <a:spLocks noChangeArrowheads="1"/>
          </p:cNvSpPr>
          <p:nvPr/>
        </p:nvSpPr>
        <p:spPr bwMode="auto">
          <a:xfrm>
            <a:off x="622598" y="2132856"/>
            <a:ext cx="6983910" cy="4291187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 cap="flat" cmpd="sng" algn="ctr">
            <a:gradFill>
              <a:gsLst>
                <a:gs pos="0">
                  <a:sysClr val="window" lastClr="FFFFFF">
                    <a:lumMod val="85000"/>
                  </a:sysClr>
                </a:gs>
                <a:gs pos="50000">
                  <a:sysClr val="window" lastClr="FFFFFF"/>
                </a:gs>
                <a:gs pos="100000">
                  <a:sysClr val="window" lastClr="FFFFFF">
                    <a:lumMod val="85000"/>
                  </a:sysClr>
                </a:gs>
              </a:gsLst>
              <a:lin ang="5400000" scaled="0"/>
            </a:gra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70650" tIns="70650" rIns="70650" bIns="44853"/>
          <a:lstStyle/>
          <a:p>
            <a:pPr marL="84095" indent="-84095" defTabSz="897033" eaLnBrk="1" fontAlgn="auto" latinLnBrk="1" hangingPunct="1">
              <a:spcBef>
                <a:spcPts val="0"/>
              </a:spcBef>
              <a:spcAft>
                <a:spcPts val="294"/>
              </a:spcAft>
              <a:buClr>
                <a:srgbClr val="A1A1A1"/>
              </a:buClr>
              <a:buSzPct val="100000"/>
              <a:buFont typeface="Arial" pitchFamily="34" charset="0"/>
              <a:buChar char="•"/>
              <a:defRPr/>
            </a:pPr>
            <a:endParaRPr kumimoji="0" lang="ko-KR" altLang="en-US" sz="883" kern="0" dirty="0">
              <a:solidFill>
                <a:srgbClr val="FF0000"/>
              </a:solidFill>
              <a:latin typeface="나눔고딕" panose="020D0304000000000000" pitchFamily="50" charset="-127"/>
              <a:ea typeface="나눔스퀘어"/>
              <a:sym typeface="Wingdings" pitchFamily="2" charset="2"/>
            </a:endParaRPr>
          </a:p>
        </p:txBody>
      </p:sp>
      <p:sp>
        <p:nvSpPr>
          <p:cNvPr id="23564" name="직사각형 10"/>
          <p:cNvSpPr>
            <a:spLocks noChangeArrowheads="1"/>
          </p:cNvSpPr>
          <p:nvPr/>
        </p:nvSpPr>
        <p:spPr bwMode="auto">
          <a:xfrm>
            <a:off x="7999960" y="2320925"/>
            <a:ext cx="3886102" cy="2247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just" eaLnBrk="1" hangingPunct="1">
              <a:spcBef>
                <a:spcPct val="0"/>
              </a:spcBef>
              <a:buFontTx/>
              <a:buChar char="-"/>
            </a:pPr>
            <a:r>
              <a:rPr kumimoji="0" lang="en-US" altLang="ko-KR" sz="2000" b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Popup </a:t>
            </a:r>
            <a:r>
              <a:rPr kumimoji="0" lang="ko-KR" altLang="en-US" sz="2000" b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양식 표준화</a:t>
            </a:r>
          </a:p>
          <a:p>
            <a:pPr algn="just" eaLnBrk="1" hangingPunct="1">
              <a:spcBef>
                <a:spcPct val="0"/>
              </a:spcBef>
              <a:buFontTx/>
              <a:buChar char="-"/>
            </a:pPr>
            <a:endParaRPr kumimoji="0" lang="ko-KR" altLang="en-US" sz="2000" b="1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just" eaLnBrk="1" hangingPunct="1">
              <a:spcBef>
                <a:spcPct val="0"/>
              </a:spcBef>
              <a:buFontTx/>
              <a:buChar char="-"/>
            </a:pPr>
            <a:r>
              <a:rPr kumimoji="0" lang="ko-KR" altLang="en-US" sz="2000" b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메뉴</a:t>
            </a:r>
            <a:r>
              <a:rPr kumimoji="0" lang="en-US" altLang="ko-KR" sz="2000" b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kumimoji="0" lang="ko-KR" altLang="en-US" sz="2000" b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검색바</a:t>
            </a:r>
            <a:r>
              <a:rPr kumimoji="0" lang="en-US" altLang="ko-KR" sz="2000" b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kumimoji="0" lang="ko-KR" altLang="en-US" sz="2000" b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표 등 색상 표준화</a:t>
            </a:r>
          </a:p>
          <a:p>
            <a:pPr algn="just" eaLnBrk="1" hangingPunct="1">
              <a:spcBef>
                <a:spcPct val="0"/>
              </a:spcBef>
              <a:buFontTx/>
              <a:buChar char="-"/>
            </a:pPr>
            <a:endParaRPr kumimoji="0" lang="ko-KR" altLang="en-US" sz="2000" b="1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just" eaLnBrk="1" hangingPunct="1">
              <a:spcBef>
                <a:spcPct val="0"/>
              </a:spcBef>
              <a:buFontTx/>
              <a:buChar char="-"/>
            </a:pPr>
            <a:r>
              <a:rPr kumimoji="0" lang="ko-KR" altLang="en-US" sz="2000" b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폰트 스타일</a:t>
            </a:r>
            <a:r>
              <a:rPr kumimoji="0" lang="en-US" altLang="ko-KR" sz="2000" b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kumimoji="0" lang="ko-KR" altLang="en-US" sz="2000" b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크기</a:t>
            </a:r>
            <a:r>
              <a:rPr kumimoji="0" lang="en-US" altLang="ko-KR" sz="2000" b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kumimoji="0" lang="ko-KR" altLang="en-US" sz="2000" b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굵기 표준화</a:t>
            </a:r>
          </a:p>
          <a:p>
            <a:pPr algn="just" eaLnBrk="1" hangingPunct="1">
              <a:spcBef>
                <a:spcPct val="0"/>
              </a:spcBef>
              <a:buFontTx/>
              <a:buChar char="-"/>
            </a:pPr>
            <a:endParaRPr kumimoji="0" lang="ko-KR" altLang="en-US" sz="2000" b="1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just" eaLnBrk="1" hangingPunct="1">
              <a:spcBef>
                <a:spcPct val="0"/>
              </a:spcBef>
              <a:buFontTx/>
              <a:buChar char="-"/>
            </a:pPr>
            <a:r>
              <a:rPr kumimoji="0" lang="ko-KR" altLang="en-US" sz="2000" b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아이콘 통일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763"/>
            <a:ext cx="10271125" cy="685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8434" y="0"/>
            <a:ext cx="12226926" cy="6858000"/>
          </a:xfrm>
          <a:prstGeom prst="rect">
            <a:avLst/>
          </a:prstGeom>
          <a:gradFill>
            <a:gsLst>
              <a:gs pos="49000">
                <a:schemeClr val="tx1">
                  <a:lumMod val="50000"/>
                  <a:lumOff val="50000"/>
                </a:schemeClr>
              </a:gs>
              <a:gs pos="0">
                <a:schemeClr val="bg1">
                  <a:lumMod val="50000"/>
                  <a:alpha val="70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dirty="0"/>
              <a:t>5</a:t>
            </a:r>
            <a:endParaRPr kumimoji="0" lang="ko-KR" altLang="en-US" dirty="0"/>
          </a:p>
        </p:txBody>
      </p:sp>
      <p:sp>
        <p:nvSpPr>
          <p:cNvPr id="12" name="타원 11"/>
          <p:cNvSpPr>
            <a:spLocks/>
          </p:cNvSpPr>
          <p:nvPr/>
        </p:nvSpPr>
        <p:spPr>
          <a:xfrm>
            <a:off x="3214688" y="549275"/>
            <a:ext cx="5761037" cy="57594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grpSp>
        <p:nvGrpSpPr>
          <p:cNvPr id="33799" name="그룹 13"/>
          <p:cNvGrpSpPr>
            <a:grpSpLocks/>
          </p:cNvGrpSpPr>
          <p:nvPr/>
        </p:nvGrpSpPr>
        <p:grpSpPr bwMode="auto">
          <a:xfrm>
            <a:off x="4083050" y="2433638"/>
            <a:ext cx="4024313" cy="1282700"/>
            <a:chOff x="4364108" y="2676466"/>
            <a:chExt cx="3408402" cy="1088876"/>
          </a:xfrm>
        </p:grpSpPr>
        <p:cxnSp>
          <p:nvCxnSpPr>
            <p:cNvPr id="11" name="Straight Connector 8"/>
            <p:cNvCxnSpPr/>
            <p:nvPr/>
          </p:nvCxnSpPr>
          <p:spPr bwMode="auto">
            <a:xfrm>
              <a:off x="4727133" y="3765342"/>
              <a:ext cx="2749579" cy="0"/>
            </a:xfrm>
            <a:prstGeom prst="line">
              <a:avLst/>
            </a:prstGeom>
            <a:ln w="3175">
              <a:solidFill>
                <a:schemeClr val="tx1">
                  <a:lumMod val="85000"/>
                  <a:lumOff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 bwMode="auto">
            <a:xfrm>
              <a:off x="4364108" y="2676466"/>
              <a:ext cx="3408402" cy="86247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6000" spc="-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감사합니다</a:t>
              </a:r>
              <a:r>
                <a:rPr kumimoji="0" lang="en-US" altLang="ko-KR" sz="6000" spc="-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.</a:t>
              </a:r>
            </a:p>
          </p:txBody>
        </p:sp>
      </p:grpSp>
      <p:pic>
        <p:nvPicPr>
          <p:cNvPr id="33800" name="그림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6263" y="4468813"/>
            <a:ext cx="3416300" cy="2379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125" y="0"/>
            <a:ext cx="11063288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 bwMode="auto">
          <a:xfrm>
            <a:off x="0" y="0"/>
            <a:ext cx="12190413" cy="6884988"/>
          </a:xfrm>
          <a:prstGeom prst="rect">
            <a:avLst/>
          </a:prstGeom>
          <a:gradFill>
            <a:gsLst>
              <a:gs pos="47000">
                <a:schemeClr val="bg1">
                  <a:lumMod val="50000"/>
                </a:schemeClr>
              </a:gs>
              <a:gs pos="0">
                <a:schemeClr val="tx1">
                  <a:lumMod val="85000"/>
                  <a:lumOff val="15000"/>
                </a:schemeClr>
              </a:gs>
              <a:gs pos="100000">
                <a:schemeClr val="bg1">
                  <a:lumMod val="85000"/>
                  <a:alpha val="6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5" name="TextBox 4"/>
          <p:cNvSpPr txBox="1"/>
          <p:nvPr/>
        </p:nvSpPr>
        <p:spPr bwMode="auto">
          <a:xfrm>
            <a:off x="611188" y="476250"/>
            <a:ext cx="1878012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bg1"/>
                </a:solidFill>
                <a:latin typeface="여기어때 잘난체 OTF" pitchFamily="34" charset="-127"/>
                <a:ea typeface="여기어때 잘난체 OTF" pitchFamily="34" charset="-127"/>
              </a:rPr>
              <a:t>목차안내</a:t>
            </a:r>
          </a:p>
        </p:txBody>
      </p:sp>
      <p:cxnSp>
        <p:nvCxnSpPr>
          <p:cNvPr id="42" name="Straight Connector 8"/>
          <p:cNvCxnSpPr/>
          <p:nvPr/>
        </p:nvCxnSpPr>
        <p:spPr>
          <a:xfrm>
            <a:off x="622300" y="1628775"/>
            <a:ext cx="10945813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6"/>
          <p:cNvCxnSpPr/>
          <p:nvPr/>
        </p:nvCxnSpPr>
        <p:spPr>
          <a:xfrm>
            <a:off x="1820863" y="3155950"/>
            <a:ext cx="4116387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8"/>
          <p:cNvSpPr/>
          <p:nvPr/>
        </p:nvSpPr>
        <p:spPr>
          <a:xfrm>
            <a:off x="1652588" y="2613025"/>
            <a:ext cx="539750" cy="395288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ar-SA" sz="2800">
              <a:solidFill>
                <a:schemeClr val="bg1"/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5128" name="TextBox 4"/>
          <p:cNvSpPr txBox="1">
            <a:spLocks noChangeArrowheads="1"/>
          </p:cNvSpPr>
          <p:nvPr/>
        </p:nvSpPr>
        <p:spPr bwMode="auto">
          <a:xfrm>
            <a:off x="1668463" y="2655888"/>
            <a:ext cx="5032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ko-KR" sz="20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1</a:t>
            </a:r>
            <a:endParaRPr kumimoji="0" lang="ar-SA" altLang="ko-KR" sz="200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5129" name="TextBox 47"/>
          <p:cNvSpPr txBox="1">
            <a:spLocks noChangeArrowheads="1"/>
          </p:cNvSpPr>
          <p:nvPr/>
        </p:nvSpPr>
        <p:spPr bwMode="auto">
          <a:xfrm>
            <a:off x="2422525" y="2817813"/>
            <a:ext cx="3430588" cy="166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ts val="1300"/>
              </a:lnSpc>
              <a:spcBef>
                <a:spcPct val="0"/>
              </a:spcBef>
              <a:spcAft>
                <a:spcPts val="650"/>
              </a:spcAft>
              <a:buFontTx/>
              <a:buNone/>
            </a:pPr>
            <a:r>
              <a:rPr kumimoji="0" lang="ko-KR" altLang="en-US" sz="25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프로젝트 개요</a:t>
            </a:r>
            <a:endParaRPr kumimoji="0" lang="en-US" altLang="ko-KR" sz="250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나눔고딕" panose="020D0604000000000000" pitchFamily="50" charset="-127"/>
            </a:endParaRPr>
          </a:p>
        </p:txBody>
      </p:sp>
      <p:sp>
        <p:nvSpPr>
          <p:cNvPr id="5130" name="TextBox 48"/>
          <p:cNvSpPr txBox="1">
            <a:spLocks noChangeArrowheads="1"/>
          </p:cNvSpPr>
          <p:nvPr/>
        </p:nvSpPr>
        <p:spPr bwMode="auto">
          <a:xfrm>
            <a:off x="4875213" y="2770188"/>
            <a:ext cx="1004887" cy="166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r" eaLnBrk="1" hangingPunct="1">
              <a:lnSpc>
                <a:spcPts val="1300"/>
              </a:lnSpc>
              <a:spcBef>
                <a:spcPct val="0"/>
              </a:spcBef>
              <a:spcAft>
                <a:spcPts val="650"/>
              </a:spcAft>
              <a:buFontTx/>
              <a:buNone/>
            </a:pPr>
            <a:r>
              <a:rPr kumimoji="0" lang="en-US" altLang="ko-KR" sz="14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03 </a:t>
            </a:r>
          </a:p>
        </p:txBody>
      </p:sp>
      <p:cxnSp>
        <p:nvCxnSpPr>
          <p:cNvPr id="50" name="Straight Connector 6"/>
          <p:cNvCxnSpPr/>
          <p:nvPr/>
        </p:nvCxnSpPr>
        <p:spPr>
          <a:xfrm>
            <a:off x="1833563" y="3992563"/>
            <a:ext cx="4116387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48"/>
          <p:cNvSpPr/>
          <p:nvPr/>
        </p:nvSpPr>
        <p:spPr>
          <a:xfrm>
            <a:off x="1665288" y="3449638"/>
            <a:ext cx="539750" cy="39687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ar-SA" sz="2800">
              <a:solidFill>
                <a:schemeClr val="bg1"/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5133" name="TextBox 4"/>
          <p:cNvSpPr txBox="1">
            <a:spLocks noChangeArrowheads="1"/>
          </p:cNvSpPr>
          <p:nvPr/>
        </p:nvSpPr>
        <p:spPr bwMode="auto">
          <a:xfrm>
            <a:off x="1679575" y="3494088"/>
            <a:ext cx="50323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ko-KR" sz="20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2</a:t>
            </a:r>
            <a:endParaRPr kumimoji="0" lang="ar-SA" altLang="ko-KR" sz="200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5134" name="TextBox 52"/>
          <p:cNvSpPr txBox="1">
            <a:spLocks noChangeArrowheads="1"/>
          </p:cNvSpPr>
          <p:nvPr/>
        </p:nvSpPr>
        <p:spPr bwMode="auto">
          <a:xfrm>
            <a:off x="2438400" y="3656013"/>
            <a:ext cx="3408363" cy="166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ts val="1300"/>
              </a:lnSpc>
              <a:spcBef>
                <a:spcPct val="0"/>
              </a:spcBef>
              <a:spcAft>
                <a:spcPts val="650"/>
              </a:spcAft>
              <a:buFontTx/>
              <a:buNone/>
            </a:pPr>
            <a:r>
              <a:rPr kumimoji="0" lang="ko-KR" altLang="en-US" sz="25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프로젝트 참여인원</a:t>
            </a:r>
            <a:endParaRPr kumimoji="0" lang="en-US" altLang="ko-KR" sz="250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나눔고딕" panose="020D0604000000000000" pitchFamily="50" charset="-127"/>
            </a:endParaRPr>
          </a:p>
        </p:txBody>
      </p:sp>
      <p:sp>
        <p:nvSpPr>
          <p:cNvPr id="5135" name="TextBox 53"/>
          <p:cNvSpPr txBox="1">
            <a:spLocks noChangeArrowheads="1"/>
          </p:cNvSpPr>
          <p:nvPr/>
        </p:nvSpPr>
        <p:spPr bwMode="auto">
          <a:xfrm>
            <a:off x="4886325" y="3608388"/>
            <a:ext cx="1006475" cy="166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r" eaLnBrk="1" hangingPunct="1">
              <a:lnSpc>
                <a:spcPts val="1300"/>
              </a:lnSpc>
              <a:spcBef>
                <a:spcPct val="0"/>
              </a:spcBef>
              <a:spcAft>
                <a:spcPts val="650"/>
              </a:spcAft>
              <a:buFontTx/>
              <a:buNone/>
            </a:pPr>
            <a:r>
              <a:rPr kumimoji="0" lang="en-US" altLang="ko-KR" sz="14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04 </a:t>
            </a:r>
          </a:p>
        </p:txBody>
      </p:sp>
      <p:cxnSp>
        <p:nvCxnSpPr>
          <p:cNvPr id="55" name="Straight Connector 6"/>
          <p:cNvCxnSpPr/>
          <p:nvPr/>
        </p:nvCxnSpPr>
        <p:spPr>
          <a:xfrm>
            <a:off x="1833563" y="4835525"/>
            <a:ext cx="4116387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48"/>
          <p:cNvSpPr/>
          <p:nvPr/>
        </p:nvSpPr>
        <p:spPr>
          <a:xfrm>
            <a:off x="1665288" y="4292600"/>
            <a:ext cx="539750" cy="39687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ar-SA" sz="2800">
              <a:solidFill>
                <a:schemeClr val="bg1"/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5138" name="TextBox 4"/>
          <p:cNvSpPr txBox="1">
            <a:spLocks noChangeArrowheads="1"/>
          </p:cNvSpPr>
          <p:nvPr/>
        </p:nvSpPr>
        <p:spPr bwMode="auto">
          <a:xfrm>
            <a:off x="1679575" y="4337050"/>
            <a:ext cx="50323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ko-KR" sz="20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3</a:t>
            </a:r>
            <a:endParaRPr kumimoji="0" lang="ar-SA" altLang="ko-KR" sz="200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5139" name="TextBox 57"/>
          <p:cNvSpPr txBox="1">
            <a:spLocks noChangeArrowheads="1"/>
          </p:cNvSpPr>
          <p:nvPr/>
        </p:nvSpPr>
        <p:spPr bwMode="auto">
          <a:xfrm>
            <a:off x="2438400" y="4498975"/>
            <a:ext cx="3408363" cy="21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ts val="1300"/>
              </a:lnSpc>
              <a:spcBef>
                <a:spcPct val="0"/>
              </a:spcBef>
              <a:spcAft>
                <a:spcPts val="650"/>
              </a:spcAft>
              <a:buFontTx/>
              <a:buNone/>
            </a:pPr>
            <a:r>
              <a:rPr kumimoji="0" lang="ko-KR" altLang="en-US" sz="25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프로젝트 일정</a:t>
            </a:r>
            <a:endParaRPr kumimoji="0" lang="en-US" altLang="ko-KR" sz="250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나눔고딕" panose="020D0604000000000000" pitchFamily="50" charset="-127"/>
            </a:endParaRPr>
          </a:p>
        </p:txBody>
      </p:sp>
      <p:sp>
        <p:nvSpPr>
          <p:cNvPr id="5140" name="TextBox 58"/>
          <p:cNvSpPr txBox="1">
            <a:spLocks noChangeArrowheads="1"/>
          </p:cNvSpPr>
          <p:nvPr/>
        </p:nvSpPr>
        <p:spPr bwMode="auto">
          <a:xfrm>
            <a:off x="4886325" y="4451350"/>
            <a:ext cx="1006475" cy="1747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r" eaLnBrk="1" hangingPunct="1">
              <a:lnSpc>
                <a:spcPts val="1300"/>
              </a:lnSpc>
              <a:spcBef>
                <a:spcPct val="0"/>
              </a:spcBef>
              <a:spcAft>
                <a:spcPts val="650"/>
              </a:spcAft>
              <a:buFontTx/>
              <a:buNone/>
            </a:pPr>
            <a:r>
              <a:rPr kumimoji="0" lang="en-US" altLang="ko-KR" sz="14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05-06 </a:t>
            </a:r>
          </a:p>
        </p:txBody>
      </p:sp>
      <p:cxnSp>
        <p:nvCxnSpPr>
          <p:cNvPr id="60" name="Straight Connector 6"/>
          <p:cNvCxnSpPr/>
          <p:nvPr/>
        </p:nvCxnSpPr>
        <p:spPr>
          <a:xfrm>
            <a:off x="1844675" y="5651500"/>
            <a:ext cx="4116388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Oval 48"/>
          <p:cNvSpPr/>
          <p:nvPr/>
        </p:nvSpPr>
        <p:spPr>
          <a:xfrm>
            <a:off x="1676400" y="5108575"/>
            <a:ext cx="539750" cy="395288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ar-SA" sz="2800">
              <a:solidFill>
                <a:schemeClr val="bg1"/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5143" name="TextBox 4"/>
          <p:cNvSpPr txBox="1">
            <a:spLocks noChangeArrowheads="1"/>
          </p:cNvSpPr>
          <p:nvPr/>
        </p:nvSpPr>
        <p:spPr bwMode="auto">
          <a:xfrm>
            <a:off x="1692275" y="5151438"/>
            <a:ext cx="50323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ko-KR" sz="20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4</a:t>
            </a:r>
            <a:endParaRPr kumimoji="0" lang="ar-SA" altLang="ko-KR" sz="200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5144" name="TextBox 62"/>
          <p:cNvSpPr txBox="1">
            <a:spLocks noChangeArrowheads="1"/>
          </p:cNvSpPr>
          <p:nvPr/>
        </p:nvSpPr>
        <p:spPr bwMode="auto">
          <a:xfrm>
            <a:off x="2451100" y="5313363"/>
            <a:ext cx="3389313" cy="166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ts val="1300"/>
              </a:lnSpc>
              <a:spcBef>
                <a:spcPct val="0"/>
              </a:spcBef>
              <a:spcAft>
                <a:spcPts val="650"/>
              </a:spcAft>
              <a:buFontTx/>
              <a:buNone/>
            </a:pPr>
            <a:r>
              <a:rPr kumimoji="0" lang="ko-KR" altLang="en-US" sz="25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프로젝트 구성</a:t>
            </a:r>
            <a:endParaRPr kumimoji="0" lang="en-US" altLang="ko-KR" sz="250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나눔고딕" panose="020D0604000000000000" pitchFamily="50" charset="-127"/>
            </a:endParaRPr>
          </a:p>
        </p:txBody>
      </p:sp>
      <p:sp>
        <p:nvSpPr>
          <p:cNvPr id="5145" name="TextBox 63"/>
          <p:cNvSpPr txBox="1">
            <a:spLocks noChangeArrowheads="1"/>
          </p:cNvSpPr>
          <p:nvPr/>
        </p:nvSpPr>
        <p:spPr bwMode="auto">
          <a:xfrm>
            <a:off x="4899025" y="5265738"/>
            <a:ext cx="1004888" cy="1747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r" eaLnBrk="1" hangingPunct="1">
              <a:lnSpc>
                <a:spcPts val="1300"/>
              </a:lnSpc>
              <a:spcBef>
                <a:spcPct val="0"/>
              </a:spcBef>
              <a:spcAft>
                <a:spcPts val="650"/>
              </a:spcAft>
              <a:buFontTx/>
              <a:buNone/>
            </a:pPr>
            <a:r>
              <a:rPr kumimoji="0" lang="en-US" altLang="ko-KR" sz="14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07 </a:t>
            </a:r>
          </a:p>
        </p:txBody>
      </p:sp>
      <p:cxnSp>
        <p:nvCxnSpPr>
          <p:cNvPr id="65" name="Straight Connector 6"/>
          <p:cNvCxnSpPr/>
          <p:nvPr/>
        </p:nvCxnSpPr>
        <p:spPr>
          <a:xfrm>
            <a:off x="6308725" y="3155950"/>
            <a:ext cx="4116388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Oval 48"/>
          <p:cNvSpPr/>
          <p:nvPr/>
        </p:nvSpPr>
        <p:spPr>
          <a:xfrm>
            <a:off x="6167438" y="2613025"/>
            <a:ext cx="539750" cy="395288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ar-SA" sz="2800">
              <a:solidFill>
                <a:schemeClr val="bg1"/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5148" name="TextBox 4"/>
          <p:cNvSpPr txBox="1">
            <a:spLocks noChangeArrowheads="1"/>
          </p:cNvSpPr>
          <p:nvPr/>
        </p:nvSpPr>
        <p:spPr bwMode="auto">
          <a:xfrm>
            <a:off x="6183313" y="2655888"/>
            <a:ext cx="5032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ko-KR" sz="20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5</a:t>
            </a:r>
            <a:endParaRPr kumimoji="0" lang="ar-SA" altLang="ko-KR" sz="200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5149" name="TextBox 67"/>
          <p:cNvSpPr txBox="1">
            <a:spLocks noChangeArrowheads="1"/>
          </p:cNvSpPr>
          <p:nvPr/>
        </p:nvSpPr>
        <p:spPr bwMode="auto">
          <a:xfrm>
            <a:off x="6886575" y="2820988"/>
            <a:ext cx="3844925" cy="166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ts val="1300"/>
              </a:lnSpc>
              <a:spcBef>
                <a:spcPct val="0"/>
              </a:spcBef>
              <a:spcAft>
                <a:spcPts val="650"/>
              </a:spcAft>
              <a:buFontTx/>
              <a:buNone/>
            </a:pPr>
            <a:r>
              <a:rPr kumimoji="0" lang="ko-KR" altLang="en-US" sz="25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프로젝트 제안</a:t>
            </a:r>
            <a:r>
              <a:rPr kumimoji="0" lang="en-US" altLang="ko-KR" sz="25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/</a:t>
            </a:r>
            <a:r>
              <a:rPr kumimoji="0" lang="ko-KR" altLang="en-US" sz="25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내용</a:t>
            </a:r>
            <a:endParaRPr kumimoji="0" lang="en-US" altLang="ko-KR" sz="250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나눔고딕" panose="020D0604000000000000" pitchFamily="50" charset="-127"/>
            </a:endParaRPr>
          </a:p>
        </p:txBody>
      </p:sp>
      <p:sp>
        <p:nvSpPr>
          <p:cNvPr id="5150" name="TextBox 68"/>
          <p:cNvSpPr txBox="1">
            <a:spLocks noChangeArrowheads="1"/>
          </p:cNvSpPr>
          <p:nvPr/>
        </p:nvSpPr>
        <p:spPr bwMode="auto">
          <a:xfrm>
            <a:off x="9393238" y="2779713"/>
            <a:ext cx="1004887" cy="1747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r" eaLnBrk="1" hangingPunct="1">
              <a:lnSpc>
                <a:spcPts val="1300"/>
              </a:lnSpc>
              <a:spcBef>
                <a:spcPct val="0"/>
              </a:spcBef>
              <a:spcAft>
                <a:spcPts val="650"/>
              </a:spcAft>
              <a:buFontTx/>
              <a:buNone/>
            </a:pPr>
            <a:r>
              <a:rPr kumimoji="0" lang="en-US" altLang="ko-KR" sz="14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08 - 16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71488" y="765175"/>
            <a:ext cx="2814637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개요</a:t>
            </a:r>
          </a:p>
        </p:txBody>
      </p:sp>
      <p:sp>
        <p:nvSpPr>
          <p:cNvPr id="46" name="Text Box 44"/>
          <p:cNvSpPr txBox="1">
            <a:spLocks noChangeArrowheads="1"/>
          </p:cNvSpPr>
          <p:nvPr/>
        </p:nvSpPr>
        <p:spPr bwMode="auto">
          <a:xfrm>
            <a:off x="935683" y="2813994"/>
            <a:ext cx="4766592" cy="3567334"/>
          </a:xfrm>
          <a:prstGeom prst="rect">
            <a:avLst/>
          </a:prstGeom>
          <a:solidFill>
            <a:schemeClr val="bg1"/>
          </a:solidFill>
          <a:ln w="12700" cap="flat" cmpd="sng" algn="ctr">
            <a:gradFill>
              <a:gsLst>
                <a:gs pos="0">
                  <a:sysClr val="window" lastClr="FFFFFF">
                    <a:lumMod val="85000"/>
                  </a:sysClr>
                </a:gs>
                <a:gs pos="50000">
                  <a:sysClr val="window" lastClr="FFFFFF"/>
                </a:gs>
                <a:gs pos="100000">
                  <a:sysClr val="window" lastClr="FFFFFF">
                    <a:lumMod val="85000"/>
                  </a:sysClr>
                </a:gs>
              </a:gsLst>
              <a:lin ang="5400000" scaled="0"/>
            </a:gra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70650" tIns="70650" rIns="70650" bIns="44853" anchor="ctr" anchorCtr="1"/>
          <a:lstStyle/>
          <a:p>
            <a:pPr marL="84095" indent="-84095" defTabSz="897033" eaLnBrk="1" fontAlgn="auto" hangingPunct="1">
              <a:spcBef>
                <a:spcPts val="0"/>
              </a:spcBef>
              <a:spcAft>
                <a:spcPts val="294"/>
              </a:spcAft>
              <a:buClr>
                <a:srgbClr val="A1A1A1"/>
              </a:buClr>
              <a:buSzPct val="100000"/>
              <a:buFont typeface="Arial" pitchFamily="34" charset="0"/>
              <a:buChar char="•"/>
              <a:defRPr/>
            </a:pP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  <a:t>MES</a:t>
            </a:r>
            <a:r>
              <a:rPr kumimoji="1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  <a:t>는 </a:t>
            </a: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  <a:t>Manufacturing Execution System Implementation</a:t>
            </a:r>
            <a:r>
              <a:rPr lang="en-US" altLang="ko-KR" sz="1400">
                <a:solidFill>
                  <a:prstClr val="black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</a:t>
            </a:r>
            <a:r>
              <a:rPr lang="ko-KR" altLang="en-US" sz="1400">
                <a:solidFill>
                  <a:prstClr val="black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생산 정보화 시스템</a:t>
            </a:r>
            <a:r>
              <a:rPr lang="en-US" altLang="ko-KR" sz="1400">
                <a:solidFill>
                  <a:prstClr val="black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</a:t>
            </a:r>
            <a:r>
              <a:rPr lang="ko-KR" altLang="en-US" sz="1400">
                <a:solidFill>
                  <a:prstClr val="black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의 약어입니다</a:t>
            </a:r>
            <a:r>
              <a:rPr lang="en-US" altLang="ko-KR" sz="1400">
                <a:solidFill>
                  <a:prstClr val="black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</a:p>
          <a:p>
            <a:pPr marL="84095" indent="-84095" defTabSz="897033" eaLnBrk="1" fontAlgn="auto" hangingPunct="1">
              <a:spcBef>
                <a:spcPts val="0"/>
              </a:spcBef>
              <a:spcAft>
                <a:spcPts val="294"/>
              </a:spcAft>
              <a:buClr>
                <a:srgbClr val="A1A1A1"/>
              </a:buClr>
              <a:buSzPct val="100000"/>
              <a:buFont typeface="Arial" pitchFamily="34" charset="0"/>
              <a:buChar char="•"/>
              <a:defRPr/>
            </a:pPr>
            <a:endParaRPr kumimoji="1" lang="en-US" altLang="ko-KR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OTF" panose="020B0600000101010101" pitchFamily="34" charset="-127"/>
              <a:ea typeface="나눔스퀘어OTF" panose="020B0600000101010101" pitchFamily="34" charset="-127"/>
              <a:cs typeface="+mn-cs"/>
            </a:endParaRPr>
          </a:p>
          <a:p>
            <a:pPr marL="84095" indent="-84095" defTabSz="897033" eaLnBrk="1" fontAlgn="auto" hangingPunct="1">
              <a:spcBef>
                <a:spcPts val="0"/>
              </a:spcBef>
              <a:spcAft>
                <a:spcPts val="294"/>
              </a:spcAft>
              <a:buClr>
                <a:srgbClr val="A1A1A1"/>
              </a:buClr>
              <a:buSzPct val="100000"/>
              <a:buFont typeface="Arial" pitchFamily="34" charset="0"/>
              <a:buChar char="•"/>
              <a:defRPr/>
            </a:pPr>
            <a:r>
              <a:rPr kumimoji="1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  <a:t>우리 </a:t>
            </a: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  <a:t>NiceMES </a:t>
            </a:r>
            <a:r>
              <a:rPr kumimoji="1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  <a:t>팀은 캔햄 공장의 </a:t>
            </a: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  <a:t>MES</a:t>
            </a:r>
            <a:r>
              <a:rPr kumimoji="1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  <a:t>를 설계 하였으며</a:t>
            </a: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  <a:t>, </a:t>
            </a:r>
            <a:r>
              <a:rPr kumimoji="1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  <a:t>주문의 시작부터 생산 마감까지 전체 생산 일정을 계획 하였습니다</a:t>
            </a: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  <a:t>. </a:t>
            </a:r>
            <a:r>
              <a:rPr kumimoji="1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  <a:t>기준 정보로 세부 생성 흐름을 체계화 하였습니다</a:t>
            </a: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  <a:t>. </a:t>
            </a:r>
          </a:p>
          <a:p>
            <a:pPr defTabSz="897033" eaLnBrk="1" fontAlgn="auto" hangingPunct="1">
              <a:spcBef>
                <a:spcPts val="0"/>
              </a:spcBef>
              <a:spcAft>
                <a:spcPts val="294"/>
              </a:spcAft>
              <a:buClr>
                <a:srgbClr val="A1A1A1"/>
              </a:buClr>
              <a:buSzPct val="100000"/>
              <a:defRPr/>
            </a:pPr>
            <a:endParaRPr kumimoji="1" lang="en-US" altLang="ko-KR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OTF" panose="020B0600000101010101" pitchFamily="34" charset="-127"/>
              <a:ea typeface="나눔스퀘어OTF" panose="020B0600000101010101" pitchFamily="34" charset="-127"/>
              <a:cs typeface="+mn-cs"/>
            </a:endParaRPr>
          </a:p>
          <a:p>
            <a:pPr marL="84095" indent="-84095" defTabSz="897033" eaLnBrk="1" fontAlgn="auto" hangingPunct="1">
              <a:spcBef>
                <a:spcPts val="0"/>
              </a:spcBef>
              <a:spcAft>
                <a:spcPts val="294"/>
              </a:spcAft>
              <a:buClr>
                <a:srgbClr val="A1A1A1"/>
              </a:buClr>
              <a:buSzPct val="100000"/>
              <a:buFont typeface="Arial" pitchFamily="34" charset="0"/>
              <a:buChar char="•"/>
              <a:defRPr/>
            </a:pPr>
            <a:r>
              <a:rPr kumimoji="1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  <a:t>또한 현장 작업자들의 생산 실적 작업을 위한 </a:t>
            </a: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  <a:t>POP </a:t>
            </a:r>
            <a:r>
              <a:rPr kumimoji="1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  <a:t>프로그램과</a:t>
            </a: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  <a:t>, </a:t>
            </a:r>
            <a:r>
              <a:rPr lang="ko-KR" altLang="en-US" sz="1400">
                <a:solidFill>
                  <a:prstClr val="black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관리자를 위한 </a:t>
            </a:r>
            <a:r>
              <a:rPr kumimoji="1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  <a:t>별도의 웹 서비스를 제공합니다</a:t>
            </a: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  <a:t>.</a:t>
            </a:r>
            <a:endParaRPr kumimoji="0" lang="ko-KR" altLang="en-US" sz="883" kern="0" dirty="0">
              <a:solidFill>
                <a:srgbClr val="FF0000"/>
              </a:solidFill>
              <a:latin typeface="나눔고딕" panose="020D0304000000000000" pitchFamily="50" charset="-127"/>
              <a:ea typeface="나눔스퀘어"/>
              <a:sym typeface="Wingdings" pitchFamily="2" charset="2"/>
            </a:endParaRPr>
          </a:p>
        </p:txBody>
      </p:sp>
      <p:sp>
        <p:nvSpPr>
          <p:cNvPr id="47" name="모서리가 둥근 직사각형 46"/>
          <p:cNvSpPr/>
          <p:nvPr/>
        </p:nvSpPr>
        <p:spPr>
          <a:xfrm>
            <a:off x="887413" y="2390775"/>
            <a:ext cx="2165350" cy="31908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00000">
                <a:schemeClr val="bg1">
                  <a:lumMod val="50000"/>
                </a:schemeClr>
              </a:gs>
              <a:gs pos="50000">
                <a:schemeClr val="tx1"/>
              </a:gs>
              <a:gs pos="0">
                <a:schemeClr val="bg1">
                  <a:lumMod val="65000"/>
                </a:schemeClr>
              </a:gs>
            </a:gsLst>
            <a:lin ang="0" scaled="1"/>
            <a:tileRect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600">
                <a:solidFill>
                  <a:schemeClr val="bg1"/>
                </a:solidFill>
                <a:latin typeface="나눔스퀘어OTF ExtraBold" pitchFamily="34" charset="-127"/>
                <a:ea typeface="나눔스퀘어OTF ExtraBold" pitchFamily="34" charset="-127"/>
              </a:rPr>
              <a:t>설명 </a:t>
            </a:r>
            <a:endParaRPr kumimoji="0" lang="ko-KR" altLang="en-US" sz="1600" dirty="0">
              <a:solidFill>
                <a:schemeClr val="bg1"/>
              </a:solidFill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grpSp>
        <p:nvGrpSpPr>
          <p:cNvPr id="7177" name="그룹 13"/>
          <p:cNvGrpSpPr>
            <a:grpSpLocks/>
          </p:cNvGrpSpPr>
          <p:nvPr/>
        </p:nvGrpSpPr>
        <p:grpSpPr bwMode="auto">
          <a:xfrm rot="5400000">
            <a:off x="8585854" y="-2959903"/>
            <a:ext cx="369888" cy="6791343"/>
            <a:chOff x="11783838" y="1420023"/>
            <a:chExt cx="370105" cy="4457250"/>
          </a:xfrm>
        </p:grpSpPr>
        <p:sp>
          <p:nvSpPr>
            <p:cNvPr id="59" name="양쪽 모서리가 둥근 사각형 58"/>
            <p:cNvSpPr/>
            <p:nvPr/>
          </p:nvSpPr>
          <p:spPr>
            <a:xfrm rot="16200000" flipH="1">
              <a:off x="11537043" y="5260372"/>
              <a:ext cx="863696" cy="370105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개요</a:t>
              </a:r>
            </a:p>
          </p:txBody>
        </p:sp>
        <p:sp>
          <p:nvSpPr>
            <p:cNvPr id="60" name="양쪽 모서리가 둥근 사각형 59"/>
            <p:cNvSpPr/>
            <p:nvPr/>
          </p:nvSpPr>
          <p:spPr>
            <a:xfrm rot="16200000" flipH="1">
              <a:off x="11536007" y="4541660"/>
              <a:ext cx="865767" cy="3701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61" name="양쪽 모서리가 둥근 사각형 60"/>
            <p:cNvSpPr/>
            <p:nvPr/>
          </p:nvSpPr>
          <p:spPr>
            <a:xfrm rot="16200000" flipH="1">
              <a:off x="11537043" y="3822950"/>
              <a:ext cx="863696" cy="3701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62" name="양쪽 모서리가 둥근 사각형 61"/>
            <p:cNvSpPr/>
            <p:nvPr/>
          </p:nvSpPr>
          <p:spPr>
            <a:xfrm rot="16200000" flipH="1">
              <a:off x="11537043" y="3120809"/>
              <a:ext cx="863696" cy="3701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63" name="양쪽 모서리가 둥근 사각형 62"/>
            <p:cNvSpPr/>
            <p:nvPr/>
          </p:nvSpPr>
          <p:spPr>
            <a:xfrm rot="16200000" flipH="1">
              <a:off x="11535489" y="2433684"/>
              <a:ext cx="866803" cy="3701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내용</a:t>
              </a:r>
            </a:p>
          </p:txBody>
        </p:sp>
        <p:sp>
          <p:nvSpPr>
            <p:cNvPr id="64" name="양쪽 모서리가 둥근 사각형 63"/>
            <p:cNvSpPr/>
            <p:nvPr/>
          </p:nvSpPr>
          <p:spPr>
            <a:xfrm rot="16200000" flipH="1">
              <a:off x="11537043" y="1666818"/>
              <a:ext cx="863696" cy="3701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</p:grpSp>
      <p:grpSp>
        <p:nvGrpSpPr>
          <p:cNvPr id="7182" name="그룹 29"/>
          <p:cNvGrpSpPr>
            <a:grpSpLocks/>
          </p:cNvGrpSpPr>
          <p:nvPr/>
        </p:nvGrpSpPr>
        <p:grpSpPr bwMode="auto">
          <a:xfrm>
            <a:off x="6279398" y="3068960"/>
            <a:ext cx="1285875" cy="1216025"/>
            <a:chOff x="8402638" y="1579563"/>
            <a:chExt cx="1566862" cy="1482319"/>
          </a:xfrm>
        </p:grpSpPr>
        <p:sp>
          <p:nvSpPr>
            <p:cNvPr id="21" name="타원 20"/>
            <p:cNvSpPr/>
            <p:nvPr/>
          </p:nvSpPr>
          <p:spPr bwMode="auto">
            <a:xfrm>
              <a:off x="8456801" y="1579563"/>
              <a:ext cx="1454667" cy="148231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dirty="0"/>
            </a:p>
          </p:txBody>
        </p:sp>
        <p:sp>
          <p:nvSpPr>
            <p:cNvPr id="22" name="직사각형 21"/>
            <p:cNvSpPr/>
            <p:nvPr/>
          </p:nvSpPr>
          <p:spPr bwMode="auto">
            <a:xfrm>
              <a:off x="8746961" y="1844678"/>
              <a:ext cx="932380" cy="41218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600" spc="-150" dirty="0">
                  <a:latin typeface="나눔스퀘어OTF ExtraBold" pitchFamily="34" charset="-127"/>
                  <a:ea typeface="나눔스퀘어OTF ExtraBold" pitchFamily="34" charset="-127"/>
                </a:rPr>
                <a:t>point.1</a:t>
              </a:r>
              <a:endParaRPr kumimoji="0" lang="ko-KR" altLang="en-US" sz="1600" spc="-150" dirty="0">
                <a:latin typeface="나눔스퀘어OTF ExtraBold" pitchFamily="34" charset="-127"/>
                <a:ea typeface="나눔스퀘어OTF ExtraBold" pitchFamily="34" charset="-127"/>
              </a:endParaRPr>
            </a:p>
          </p:txBody>
        </p:sp>
        <p:cxnSp>
          <p:nvCxnSpPr>
            <p:cNvPr id="23" name="Straight Connector 8"/>
            <p:cNvCxnSpPr/>
            <p:nvPr/>
          </p:nvCxnSpPr>
          <p:spPr bwMode="auto">
            <a:xfrm>
              <a:off x="8690863" y="2278150"/>
              <a:ext cx="1003953" cy="0"/>
            </a:xfrm>
            <a:prstGeom prst="line">
              <a:avLst/>
            </a:prstGeom>
            <a:ln w="3175">
              <a:solidFill>
                <a:schemeClr val="tx1">
                  <a:lumMod val="85000"/>
                  <a:lumOff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직사각형 23"/>
            <p:cNvSpPr/>
            <p:nvPr/>
          </p:nvSpPr>
          <p:spPr bwMode="auto">
            <a:xfrm>
              <a:off x="8402638" y="2316853"/>
              <a:ext cx="1566862" cy="468304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ctr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400" spc="-15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영업 관리</a:t>
              </a:r>
              <a:endParaRPr kumimoji="0" lang="ko-KR" altLang="en-US" sz="1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endParaRPr>
            </a:p>
          </p:txBody>
        </p:sp>
      </p:grpSp>
      <p:grpSp>
        <p:nvGrpSpPr>
          <p:cNvPr id="7183" name="그룹 30"/>
          <p:cNvGrpSpPr>
            <a:grpSpLocks/>
          </p:cNvGrpSpPr>
          <p:nvPr/>
        </p:nvGrpSpPr>
        <p:grpSpPr bwMode="auto">
          <a:xfrm>
            <a:off x="8646151" y="3074137"/>
            <a:ext cx="1287462" cy="1216025"/>
            <a:chOff x="8402638" y="1579563"/>
            <a:chExt cx="1566862" cy="1482319"/>
          </a:xfrm>
        </p:grpSpPr>
        <p:sp>
          <p:nvSpPr>
            <p:cNvPr id="26" name="타원 25"/>
            <p:cNvSpPr/>
            <p:nvPr/>
          </p:nvSpPr>
          <p:spPr bwMode="auto">
            <a:xfrm>
              <a:off x="8456734" y="1579563"/>
              <a:ext cx="1454805" cy="148231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dirty="0"/>
            </a:p>
          </p:txBody>
        </p:sp>
        <p:sp>
          <p:nvSpPr>
            <p:cNvPr id="27" name="직사각형 26"/>
            <p:cNvSpPr/>
            <p:nvPr/>
          </p:nvSpPr>
          <p:spPr bwMode="auto">
            <a:xfrm>
              <a:off x="8746536" y="1844678"/>
              <a:ext cx="933162" cy="41218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600" spc="-150" dirty="0">
                  <a:latin typeface="나눔스퀘어OTF ExtraBold" pitchFamily="34" charset="-127"/>
                  <a:ea typeface="나눔스퀘어OTF ExtraBold" pitchFamily="34" charset="-127"/>
                </a:rPr>
                <a:t>point.2</a:t>
              </a:r>
              <a:endParaRPr kumimoji="0" lang="ko-KR" altLang="en-US" sz="1600" spc="-150" dirty="0">
                <a:latin typeface="나눔스퀘어OTF ExtraBold" pitchFamily="34" charset="-127"/>
                <a:ea typeface="나눔스퀘어OTF ExtraBold" pitchFamily="34" charset="-127"/>
              </a:endParaRPr>
            </a:p>
          </p:txBody>
        </p:sp>
        <p:cxnSp>
          <p:nvCxnSpPr>
            <p:cNvPr id="28" name="Straight Connector 8"/>
            <p:cNvCxnSpPr/>
            <p:nvPr/>
          </p:nvCxnSpPr>
          <p:spPr bwMode="auto">
            <a:xfrm>
              <a:off x="8690507" y="2278150"/>
              <a:ext cx="1004647" cy="0"/>
            </a:xfrm>
            <a:prstGeom prst="line">
              <a:avLst/>
            </a:prstGeom>
            <a:ln w="3175">
              <a:solidFill>
                <a:schemeClr val="tx1">
                  <a:lumMod val="85000"/>
                  <a:lumOff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직사각형 28"/>
            <p:cNvSpPr/>
            <p:nvPr/>
          </p:nvSpPr>
          <p:spPr bwMode="auto">
            <a:xfrm>
              <a:off x="8402638" y="2316853"/>
              <a:ext cx="1566862" cy="468304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ctr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400" spc="-15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생산 관리</a:t>
              </a:r>
              <a:endParaRPr kumimoji="0" lang="ko-KR" altLang="en-US" sz="1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endParaRPr>
            </a:p>
          </p:txBody>
        </p:sp>
      </p:grpSp>
      <p:grpSp>
        <p:nvGrpSpPr>
          <p:cNvPr id="7184" name="그룹 35"/>
          <p:cNvGrpSpPr>
            <a:grpSpLocks/>
          </p:cNvGrpSpPr>
          <p:nvPr/>
        </p:nvGrpSpPr>
        <p:grpSpPr bwMode="auto">
          <a:xfrm>
            <a:off x="6299242" y="4993010"/>
            <a:ext cx="1287462" cy="1216025"/>
            <a:chOff x="8402638" y="1579563"/>
            <a:chExt cx="1566862" cy="1482319"/>
          </a:xfrm>
        </p:grpSpPr>
        <p:sp>
          <p:nvSpPr>
            <p:cNvPr id="31" name="타원 30"/>
            <p:cNvSpPr/>
            <p:nvPr/>
          </p:nvSpPr>
          <p:spPr bwMode="auto">
            <a:xfrm>
              <a:off x="8456734" y="1579563"/>
              <a:ext cx="1454805" cy="148231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dirty="0"/>
            </a:p>
          </p:txBody>
        </p:sp>
        <p:sp>
          <p:nvSpPr>
            <p:cNvPr id="32" name="직사각형 31"/>
            <p:cNvSpPr/>
            <p:nvPr/>
          </p:nvSpPr>
          <p:spPr bwMode="auto">
            <a:xfrm>
              <a:off x="8746536" y="1844678"/>
              <a:ext cx="933162" cy="41218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600" spc="-150" dirty="0">
                  <a:latin typeface="나눔스퀘어OTF ExtraBold" pitchFamily="34" charset="-127"/>
                  <a:ea typeface="나눔스퀘어OTF ExtraBold" pitchFamily="34" charset="-127"/>
                </a:rPr>
                <a:t>point.3</a:t>
              </a:r>
              <a:endParaRPr kumimoji="0" lang="ko-KR" altLang="en-US" sz="1600" spc="-150" dirty="0">
                <a:latin typeface="나눔스퀘어OTF ExtraBold" pitchFamily="34" charset="-127"/>
                <a:ea typeface="나눔스퀘어OTF ExtraBold" pitchFamily="34" charset="-127"/>
              </a:endParaRPr>
            </a:p>
          </p:txBody>
        </p:sp>
        <p:cxnSp>
          <p:nvCxnSpPr>
            <p:cNvPr id="33" name="Straight Connector 8"/>
            <p:cNvCxnSpPr/>
            <p:nvPr/>
          </p:nvCxnSpPr>
          <p:spPr bwMode="auto">
            <a:xfrm>
              <a:off x="8690507" y="2278150"/>
              <a:ext cx="1004647" cy="0"/>
            </a:xfrm>
            <a:prstGeom prst="line">
              <a:avLst/>
            </a:prstGeom>
            <a:ln w="3175">
              <a:solidFill>
                <a:schemeClr val="tx1">
                  <a:lumMod val="85000"/>
                  <a:lumOff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직사각형 33"/>
            <p:cNvSpPr/>
            <p:nvPr/>
          </p:nvSpPr>
          <p:spPr bwMode="auto">
            <a:xfrm>
              <a:off x="8402638" y="2316853"/>
              <a:ext cx="1566862" cy="468304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ctr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400" spc="-15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POP</a:t>
              </a:r>
              <a:endParaRPr kumimoji="0" lang="ko-KR" altLang="en-US" sz="1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endParaRPr>
            </a:p>
          </p:txBody>
        </p:sp>
      </p:grpSp>
      <p:grpSp>
        <p:nvGrpSpPr>
          <p:cNvPr id="7185" name="그룹 40"/>
          <p:cNvGrpSpPr>
            <a:grpSpLocks/>
          </p:cNvGrpSpPr>
          <p:nvPr/>
        </p:nvGrpSpPr>
        <p:grpSpPr bwMode="auto">
          <a:xfrm>
            <a:off x="8693776" y="4998187"/>
            <a:ext cx="1287462" cy="1216025"/>
            <a:chOff x="8402638" y="1579563"/>
            <a:chExt cx="1566862" cy="1482319"/>
          </a:xfrm>
        </p:grpSpPr>
        <p:sp>
          <p:nvSpPr>
            <p:cNvPr id="36" name="타원 35"/>
            <p:cNvSpPr/>
            <p:nvPr/>
          </p:nvSpPr>
          <p:spPr bwMode="auto">
            <a:xfrm>
              <a:off x="8456734" y="1579563"/>
              <a:ext cx="1454805" cy="148231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dirty="0"/>
            </a:p>
          </p:txBody>
        </p:sp>
        <p:sp>
          <p:nvSpPr>
            <p:cNvPr id="37" name="직사각형 36"/>
            <p:cNvSpPr/>
            <p:nvPr/>
          </p:nvSpPr>
          <p:spPr bwMode="auto">
            <a:xfrm>
              <a:off x="8746536" y="1844678"/>
              <a:ext cx="933162" cy="41218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600" spc="-150" dirty="0">
                  <a:latin typeface="나눔스퀘어OTF ExtraBold" pitchFamily="34" charset="-127"/>
                  <a:ea typeface="나눔스퀘어OTF ExtraBold" pitchFamily="34" charset="-127"/>
                </a:rPr>
                <a:t>point.4</a:t>
              </a:r>
              <a:endParaRPr kumimoji="0" lang="ko-KR" altLang="en-US" sz="1600" spc="-150" dirty="0">
                <a:latin typeface="나눔스퀘어OTF ExtraBold" pitchFamily="34" charset="-127"/>
                <a:ea typeface="나눔스퀘어OTF ExtraBold" pitchFamily="34" charset="-127"/>
              </a:endParaRPr>
            </a:p>
          </p:txBody>
        </p:sp>
        <p:cxnSp>
          <p:nvCxnSpPr>
            <p:cNvPr id="38" name="Straight Connector 8"/>
            <p:cNvCxnSpPr/>
            <p:nvPr/>
          </p:nvCxnSpPr>
          <p:spPr bwMode="auto">
            <a:xfrm>
              <a:off x="8690507" y="2278150"/>
              <a:ext cx="1004647" cy="0"/>
            </a:xfrm>
            <a:prstGeom prst="line">
              <a:avLst/>
            </a:prstGeom>
            <a:ln w="3175">
              <a:solidFill>
                <a:schemeClr val="tx1">
                  <a:lumMod val="85000"/>
                  <a:lumOff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직사각형 38"/>
            <p:cNvSpPr/>
            <p:nvPr/>
          </p:nvSpPr>
          <p:spPr bwMode="auto">
            <a:xfrm>
              <a:off x="8402638" y="2316853"/>
              <a:ext cx="1566862" cy="468304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ctr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400" spc="-15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리포트</a:t>
              </a:r>
              <a:endParaRPr kumimoji="0" lang="ko-KR" altLang="en-US" sz="1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endParaRPr>
            </a:p>
          </p:txBody>
        </p:sp>
      </p:grpSp>
      <p:sp>
        <p:nvSpPr>
          <p:cNvPr id="7186" name="Text Placeholder 2"/>
          <p:cNvSpPr txBox="1">
            <a:spLocks/>
          </p:cNvSpPr>
          <p:nvPr/>
        </p:nvSpPr>
        <p:spPr bwMode="auto">
          <a:xfrm>
            <a:off x="550863" y="1485900"/>
            <a:ext cx="10256837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en-US" altLang="ko-KR" sz="20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MES </a:t>
            </a:r>
            <a:r>
              <a:rPr kumimoji="0" lang="ko-KR" altLang="en-US" sz="20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개발 프로젝트</a:t>
            </a:r>
            <a:endParaRPr kumimoji="0" lang="en-US" altLang="ko-KR" sz="2000">
              <a:solidFill>
                <a:schemeClr val="tx2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3662363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참여인원</a:t>
            </a:r>
          </a:p>
        </p:txBody>
      </p:sp>
      <p:sp>
        <p:nvSpPr>
          <p:cNvPr id="78" name="Text Placeholder 2"/>
          <p:cNvSpPr txBox="1">
            <a:spLocks/>
          </p:cNvSpPr>
          <p:nvPr/>
        </p:nvSpPr>
        <p:spPr>
          <a:xfrm>
            <a:off x="3605213" y="2780507"/>
            <a:ext cx="1657350" cy="333375"/>
          </a:xfrm>
          <a:prstGeom prst="rect">
            <a:avLst/>
          </a:prstGeom>
        </p:spPr>
        <p:txBody>
          <a:bodyPr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송기문</a:t>
            </a:r>
            <a:endParaRPr kumimoji="0" lang="ar-SA" sz="2000" dirty="0">
              <a:solidFill>
                <a:schemeClr val="tx1">
                  <a:lumMod val="85000"/>
                  <a:lumOff val="15000"/>
                </a:schemeClr>
              </a:solidFill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cxnSp>
        <p:nvCxnSpPr>
          <p:cNvPr id="79" name="Straight Connector 8"/>
          <p:cNvCxnSpPr>
            <a:cxnSpLocks/>
          </p:cNvCxnSpPr>
          <p:nvPr/>
        </p:nvCxnSpPr>
        <p:spPr>
          <a:xfrm>
            <a:off x="3674950" y="3123408"/>
            <a:ext cx="92075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 Placeholder 2"/>
          <p:cNvSpPr txBox="1">
            <a:spLocks/>
          </p:cNvSpPr>
          <p:nvPr/>
        </p:nvSpPr>
        <p:spPr>
          <a:xfrm>
            <a:off x="3611563" y="3425825"/>
            <a:ext cx="2538014" cy="333375"/>
          </a:xfrm>
          <a:prstGeom prst="rect">
            <a:avLst/>
          </a:prstGeom>
        </p:spPr>
        <p:txBody>
          <a:bodyPr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담당업무 </a:t>
            </a:r>
            <a:r>
              <a:rPr kumimoji="0" lang="en-US" altLang="ko-KR" sz="1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: </a:t>
            </a:r>
            <a:r>
              <a:rPr kumimoji="0" lang="ko-KR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분석</a:t>
            </a:r>
            <a:r>
              <a:rPr kumimoji="0" lang="en-US" altLang="ko-KR" sz="1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, </a:t>
            </a:r>
            <a:r>
              <a:rPr kumimoji="0" lang="ko-KR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설계</a:t>
            </a:r>
            <a:r>
              <a:rPr kumimoji="0" lang="en-US" altLang="ko-KR" sz="1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, </a:t>
            </a:r>
            <a:r>
              <a:rPr kumimoji="0" lang="ko-KR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개발</a:t>
            </a:r>
            <a:endParaRPr kumimoji="0" lang="en-US" altLang="ko-KR" sz="1400" dirty="0">
              <a:solidFill>
                <a:schemeClr val="tx1">
                  <a:lumMod val="85000"/>
                  <a:lumOff val="15000"/>
                </a:schemeClr>
              </a:solidFill>
              <a:latin typeface="나눔스퀘어OTF Bold" pitchFamily="34" charset="-127"/>
              <a:ea typeface="나눔스퀘어OTF Bold" pitchFamily="34" charset="-127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40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담당파트</a:t>
            </a:r>
            <a:r>
              <a:rPr kumimoji="0" lang="ko-KR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 </a:t>
            </a:r>
            <a:r>
              <a:rPr kumimoji="0" lang="en-US" altLang="ko-KR" sz="1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: </a:t>
            </a:r>
            <a:r>
              <a:rPr kumimoji="0" lang="ko-KR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생산 관리</a:t>
            </a:r>
            <a:r>
              <a:rPr kumimoji="0" lang="en-US" altLang="ko-KR" sz="1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, </a:t>
            </a:r>
            <a:r>
              <a:rPr kumimoji="0" lang="ko-KR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영업 관리</a:t>
            </a:r>
            <a:r>
              <a:rPr kumimoji="0" lang="en-US" altLang="ko-KR" sz="1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,	POP, WEB</a:t>
            </a:r>
          </a:p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 </a:t>
            </a:r>
            <a:endParaRPr kumimoji="0" lang="ar-SA" sz="1400" dirty="0">
              <a:solidFill>
                <a:schemeClr val="tx1">
                  <a:lumMod val="85000"/>
                  <a:lumOff val="15000"/>
                </a:schemeClr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82" name="Text Placeholder 2"/>
          <p:cNvSpPr txBox="1">
            <a:spLocks/>
          </p:cNvSpPr>
          <p:nvPr/>
        </p:nvSpPr>
        <p:spPr>
          <a:xfrm>
            <a:off x="8224838" y="2854325"/>
            <a:ext cx="1658937" cy="333375"/>
          </a:xfrm>
          <a:prstGeom prst="rect">
            <a:avLst/>
          </a:prstGeom>
        </p:spPr>
        <p:txBody>
          <a:bodyPr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장건희</a:t>
            </a:r>
            <a:endParaRPr kumimoji="0" lang="ar-SA" sz="2000" dirty="0">
              <a:solidFill>
                <a:schemeClr val="tx1">
                  <a:lumMod val="85000"/>
                  <a:lumOff val="15000"/>
                </a:schemeClr>
              </a:solidFill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cxnSp>
        <p:nvCxnSpPr>
          <p:cNvPr id="83" name="Straight Connector 8"/>
          <p:cNvCxnSpPr/>
          <p:nvPr/>
        </p:nvCxnSpPr>
        <p:spPr>
          <a:xfrm>
            <a:off x="8272463" y="3212976"/>
            <a:ext cx="919162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 Placeholder 2"/>
          <p:cNvSpPr txBox="1">
            <a:spLocks/>
          </p:cNvSpPr>
          <p:nvPr/>
        </p:nvSpPr>
        <p:spPr>
          <a:xfrm>
            <a:off x="8277224" y="3425825"/>
            <a:ext cx="3506613" cy="333375"/>
          </a:xfrm>
          <a:prstGeom prst="rect">
            <a:avLst/>
          </a:prstGeom>
        </p:spPr>
        <p:txBody>
          <a:bodyPr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담당업무 </a:t>
            </a:r>
            <a:r>
              <a:rPr kumimoji="0" lang="en-US" altLang="ko-KR" sz="1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: </a:t>
            </a:r>
            <a:r>
              <a:rPr kumimoji="0" lang="ko-KR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분석</a:t>
            </a:r>
            <a:r>
              <a:rPr kumimoji="0" lang="en-US" altLang="ko-KR" sz="1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, </a:t>
            </a:r>
            <a:r>
              <a:rPr kumimoji="0" lang="ko-KR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설계</a:t>
            </a:r>
            <a:r>
              <a:rPr kumimoji="0" lang="en-US" altLang="ko-KR" sz="1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, </a:t>
            </a:r>
            <a:r>
              <a:rPr kumimoji="0" lang="ko-KR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개발</a:t>
            </a:r>
            <a:endParaRPr kumimoji="0" lang="en-US" altLang="ko-KR" sz="1400" dirty="0">
              <a:solidFill>
                <a:schemeClr val="tx1">
                  <a:lumMod val="85000"/>
                  <a:lumOff val="15000"/>
                </a:schemeClr>
              </a:solidFill>
              <a:latin typeface="나눔스퀘어OTF Bold" pitchFamily="34" charset="-127"/>
              <a:ea typeface="나눔스퀘어OTF Bold" pitchFamily="34" charset="-127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40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담당파트</a:t>
            </a:r>
            <a:r>
              <a:rPr kumimoji="0" lang="ko-KR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 </a:t>
            </a:r>
            <a:r>
              <a:rPr kumimoji="0" lang="en-US" altLang="ko-KR" sz="1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: </a:t>
            </a:r>
            <a:r>
              <a:rPr kumimoji="0" lang="ko-KR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생산 관리</a:t>
            </a:r>
            <a:r>
              <a:rPr kumimoji="0" lang="en-US" altLang="ko-KR" sz="1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, </a:t>
            </a:r>
            <a:r>
              <a:rPr kumimoji="0" lang="ko-KR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구매 관리</a:t>
            </a:r>
            <a:r>
              <a:rPr kumimoji="0" lang="en-US" altLang="ko-KR" sz="1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, </a:t>
            </a:r>
          </a:p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	POP, WEB </a:t>
            </a:r>
            <a:endParaRPr kumimoji="0" lang="ar-SA" sz="1400" dirty="0">
              <a:solidFill>
                <a:schemeClr val="tx1">
                  <a:lumMod val="85000"/>
                  <a:lumOff val="15000"/>
                </a:schemeClr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90" name="Text Placeholder 2"/>
          <p:cNvSpPr txBox="1">
            <a:spLocks/>
          </p:cNvSpPr>
          <p:nvPr/>
        </p:nvSpPr>
        <p:spPr>
          <a:xfrm>
            <a:off x="3559175" y="4978400"/>
            <a:ext cx="1657350" cy="333375"/>
          </a:xfrm>
          <a:prstGeom prst="rect">
            <a:avLst/>
          </a:prstGeom>
        </p:spPr>
        <p:txBody>
          <a:bodyPr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이홍직</a:t>
            </a:r>
            <a:endParaRPr kumimoji="0" lang="ar-SA" sz="2000" dirty="0">
              <a:solidFill>
                <a:schemeClr val="tx1">
                  <a:lumMod val="85000"/>
                  <a:lumOff val="15000"/>
                </a:schemeClr>
              </a:solidFill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cxnSp>
        <p:nvCxnSpPr>
          <p:cNvPr id="91" name="Straight Connector 8"/>
          <p:cNvCxnSpPr>
            <a:cxnSpLocks/>
          </p:cNvCxnSpPr>
          <p:nvPr/>
        </p:nvCxnSpPr>
        <p:spPr>
          <a:xfrm>
            <a:off x="3605213" y="5311775"/>
            <a:ext cx="92075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 Placeholder 2"/>
          <p:cNvSpPr txBox="1">
            <a:spLocks/>
          </p:cNvSpPr>
          <p:nvPr/>
        </p:nvSpPr>
        <p:spPr>
          <a:xfrm>
            <a:off x="3532066" y="5549899"/>
            <a:ext cx="2733675" cy="333375"/>
          </a:xfrm>
          <a:prstGeom prst="rect">
            <a:avLst/>
          </a:prstGeom>
        </p:spPr>
        <p:txBody>
          <a:bodyPr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담당업무 </a:t>
            </a:r>
            <a:r>
              <a:rPr kumimoji="0" lang="en-US" altLang="ko-KR" sz="1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: </a:t>
            </a:r>
            <a:r>
              <a:rPr kumimoji="0" lang="ko-KR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분석</a:t>
            </a:r>
            <a:r>
              <a:rPr kumimoji="0" lang="en-US" altLang="ko-KR" sz="1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, </a:t>
            </a:r>
            <a:r>
              <a:rPr kumimoji="0" lang="ko-KR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설계</a:t>
            </a:r>
            <a:r>
              <a:rPr kumimoji="0" lang="en-US" altLang="ko-KR" sz="1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, </a:t>
            </a:r>
            <a:r>
              <a:rPr kumimoji="0" lang="ko-KR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개발</a:t>
            </a:r>
            <a:endParaRPr kumimoji="0" lang="en-US" altLang="ko-KR" sz="1400" dirty="0">
              <a:solidFill>
                <a:schemeClr val="tx1">
                  <a:lumMod val="85000"/>
                  <a:lumOff val="15000"/>
                </a:schemeClr>
              </a:solidFill>
              <a:latin typeface="나눔스퀘어OTF Bold" pitchFamily="34" charset="-127"/>
              <a:ea typeface="나눔스퀘어OTF Bold" pitchFamily="34" charset="-127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담당파트 </a:t>
            </a:r>
            <a:r>
              <a:rPr kumimoji="0" lang="en-US" altLang="ko-KR" sz="1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: </a:t>
            </a:r>
            <a:r>
              <a:rPr kumimoji="0" lang="ko-KR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보안</a:t>
            </a:r>
            <a:r>
              <a:rPr kumimoji="0" lang="en-US" altLang="ko-KR" sz="1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, </a:t>
            </a:r>
            <a:r>
              <a:rPr kumimoji="0" lang="ko-KR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품질 관리</a:t>
            </a:r>
            <a:r>
              <a:rPr kumimoji="0" lang="en-US" altLang="ko-KR" sz="1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,</a:t>
            </a:r>
          </a:p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	 POP, WEB </a:t>
            </a:r>
            <a:endParaRPr kumimoji="0" lang="ar-SA" sz="1400" dirty="0">
              <a:solidFill>
                <a:schemeClr val="tx1">
                  <a:lumMod val="85000"/>
                  <a:lumOff val="15000"/>
                </a:schemeClr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94" name="Text Placeholder 2"/>
          <p:cNvSpPr txBox="1">
            <a:spLocks/>
          </p:cNvSpPr>
          <p:nvPr/>
        </p:nvSpPr>
        <p:spPr>
          <a:xfrm>
            <a:off x="8224838" y="4978400"/>
            <a:ext cx="1658937" cy="333375"/>
          </a:xfrm>
          <a:prstGeom prst="rect">
            <a:avLst/>
          </a:prstGeom>
        </p:spPr>
        <p:txBody>
          <a:bodyPr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이민희</a:t>
            </a:r>
            <a:endParaRPr kumimoji="0" lang="ar-SA" sz="2000" dirty="0">
              <a:solidFill>
                <a:schemeClr val="tx1">
                  <a:lumMod val="85000"/>
                  <a:lumOff val="15000"/>
                </a:schemeClr>
              </a:solidFill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cxnSp>
        <p:nvCxnSpPr>
          <p:cNvPr id="95" name="Straight Connector 8"/>
          <p:cNvCxnSpPr/>
          <p:nvPr/>
        </p:nvCxnSpPr>
        <p:spPr>
          <a:xfrm>
            <a:off x="8272463" y="5301208"/>
            <a:ext cx="919162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 Placeholder 2"/>
          <p:cNvSpPr txBox="1">
            <a:spLocks/>
          </p:cNvSpPr>
          <p:nvPr/>
        </p:nvSpPr>
        <p:spPr>
          <a:xfrm>
            <a:off x="8231946" y="5549899"/>
            <a:ext cx="3650629" cy="333375"/>
          </a:xfrm>
          <a:prstGeom prst="rect">
            <a:avLst/>
          </a:prstGeom>
        </p:spPr>
        <p:txBody>
          <a:bodyPr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담당업무 </a:t>
            </a:r>
            <a:r>
              <a:rPr kumimoji="0" lang="en-US" altLang="ko-KR" sz="1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: </a:t>
            </a:r>
            <a:r>
              <a:rPr kumimoji="0" lang="ko-KR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분석</a:t>
            </a:r>
            <a:r>
              <a:rPr kumimoji="0" lang="en-US" altLang="ko-KR" sz="1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, </a:t>
            </a:r>
            <a:r>
              <a:rPr kumimoji="0" lang="ko-KR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설계</a:t>
            </a:r>
            <a:r>
              <a:rPr kumimoji="0" lang="en-US" altLang="ko-KR" sz="1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, </a:t>
            </a:r>
            <a:r>
              <a:rPr kumimoji="0" lang="ko-KR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개발</a:t>
            </a:r>
            <a:r>
              <a:rPr kumimoji="0" lang="en-US" altLang="ko-KR" sz="1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, PPT</a:t>
            </a:r>
            <a:endParaRPr kumimoji="0" lang="en-US" altLang="ko-KR" sz="1400" dirty="0">
              <a:solidFill>
                <a:schemeClr val="tx1">
                  <a:lumMod val="85000"/>
                  <a:lumOff val="15000"/>
                </a:schemeClr>
              </a:solidFill>
              <a:latin typeface="나눔스퀘어OTF Bold" pitchFamily="34" charset="-127"/>
              <a:ea typeface="나눔스퀘어OTF Bold" pitchFamily="34" charset="-127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담당파트</a:t>
            </a: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 </a:t>
            </a:r>
            <a:r>
              <a:rPr kumimoji="0" lang="en-US" altLang="ko-KR" sz="1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: BaseForms, </a:t>
            </a:r>
            <a:r>
              <a:rPr kumimoji="0" lang="ko-KR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생산 관리</a:t>
            </a:r>
            <a:r>
              <a:rPr kumimoji="0" lang="en-US" altLang="ko-KR" sz="1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, </a:t>
            </a:r>
          </a:p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	POP, WEB</a:t>
            </a:r>
            <a:endParaRPr kumimoji="0" lang="ar-SA" sz="1400" dirty="0">
              <a:solidFill>
                <a:schemeClr val="tx1">
                  <a:lumMod val="85000"/>
                  <a:lumOff val="15000"/>
                </a:schemeClr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101" name="직사각형 100"/>
          <p:cNvSpPr/>
          <p:nvPr/>
        </p:nvSpPr>
        <p:spPr>
          <a:xfrm>
            <a:off x="2259013" y="3003550"/>
            <a:ext cx="773112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이미지</a:t>
            </a:r>
            <a:endParaRPr kumimoji="0" lang="ko-KR" altLang="en-US" dirty="0">
              <a:latin typeface="+mn-lt"/>
              <a:ea typeface="+mn-ea"/>
            </a:endParaRPr>
          </a:p>
        </p:txBody>
      </p:sp>
      <p:sp>
        <p:nvSpPr>
          <p:cNvPr id="102" name="직사각형 101"/>
          <p:cNvSpPr/>
          <p:nvPr/>
        </p:nvSpPr>
        <p:spPr>
          <a:xfrm>
            <a:off x="2259013" y="5127625"/>
            <a:ext cx="773112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이미지</a:t>
            </a:r>
            <a:endParaRPr kumimoji="0" lang="ko-KR" altLang="en-US" dirty="0">
              <a:latin typeface="+mn-lt"/>
              <a:ea typeface="+mn-ea"/>
            </a:endParaRPr>
          </a:p>
        </p:txBody>
      </p:sp>
      <p:grpSp>
        <p:nvGrpSpPr>
          <p:cNvPr id="9244" name="그룹 13"/>
          <p:cNvGrpSpPr>
            <a:grpSpLocks/>
          </p:cNvGrpSpPr>
          <p:nvPr/>
        </p:nvGrpSpPr>
        <p:grpSpPr bwMode="auto">
          <a:xfrm rot="5400000">
            <a:off x="8563374" y="-2950265"/>
            <a:ext cx="369888" cy="6791119"/>
            <a:chOff x="11783839" y="1412919"/>
            <a:chExt cx="370104" cy="4457102"/>
          </a:xfrm>
        </p:grpSpPr>
        <p:sp>
          <p:nvSpPr>
            <p:cNvPr id="48" name="양쪽 모서리가 둥근 사각형 47"/>
            <p:cNvSpPr/>
            <p:nvPr/>
          </p:nvSpPr>
          <p:spPr>
            <a:xfrm rot="16200000" flipH="1">
              <a:off x="11536957" y="5253035"/>
              <a:ext cx="863868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9D9D9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49" name="양쪽 모서리가 둥근 사각형 48"/>
            <p:cNvSpPr/>
            <p:nvPr/>
          </p:nvSpPr>
          <p:spPr>
            <a:xfrm rot="16200000" flipH="1">
              <a:off x="11535921" y="4534181"/>
              <a:ext cx="865939" cy="370104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참여인원</a:t>
              </a:r>
            </a:p>
          </p:txBody>
        </p:sp>
        <p:sp>
          <p:nvSpPr>
            <p:cNvPr id="50" name="양쪽 모서리가 둥근 사각형 49"/>
            <p:cNvSpPr/>
            <p:nvPr/>
          </p:nvSpPr>
          <p:spPr>
            <a:xfrm rot="16200000" flipH="1">
              <a:off x="11536957" y="3815327"/>
              <a:ext cx="863868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51" name="양쪽 모서리가 둥근 사각형 50"/>
            <p:cNvSpPr/>
            <p:nvPr/>
          </p:nvSpPr>
          <p:spPr>
            <a:xfrm rot="16200000" flipH="1">
              <a:off x="11536957" y="3114082"/>
              <a:ext cx="863868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52" name="양쪽 모서리가 둥근 사각형 51"/>
            <p:cNvSpPr/>
            <p:nvPr/>
          </p:nvSpPr>
          <p:spPr>
            <a:xfrm rot="16200000" flipH="1">
              <a:off x="11535921" y="2419052"/>
              <a:ext cx="865939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내용</a:t>
              </a:r>
            </a:p>
          </p:txBody>
        </p:sp>
        <p:sp>
          <p:nvSpPr>
            <p:cNvPr id="53" name="양쪽 모서리가 둥근 사각형 52"/>
            <p:cNvSpPr/>
            <p:nvPr/>
          </p:nvSpPr>
          <p:spPr>
            <a:xfrm rot="16200000" flipH="1">
              <a:off x="11536957" y="1659801"/>
              <a:ext cx="863868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</p:grpSp>
      <p:pic>
        <p:nvPicPr>
          <p:cNvPr id="5" name="그림 4" descr="사람, 실내, 가장이(가) 표시된 사진&#10;&#10;자동 생성된 설명">
            <a:extLst>
              <a:ext uri="{FF2B5EF4-FFF2-40B4-BE49-F238E27FC236}">
                <a16:creationId xmlns:a16="http://schemas.microsoft.com/office/drawing/2014/main" id="{076AD98B-2CD5-4E43-8242-F32C3217DC08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86" b="-495"/>
          <a:stretch/>
        </p:blipFill>
        <p:spPr>
          <a:xfrm>
            <a:off x="6502506" y="2161378"/>
            <a:ext cx="1465200" cy="1756571"/>
          </a:xfrm>
          <a:prstGeom prst="rect">
            <a:avLst/>
          </a:prstGeom>
        </p:spPr>
      </p:pic>
      <p:pic>
        <p:nvPicPr>
          <p:cNvPr id="9" name="그림 8" descr="사람, 의류, 여자, 실내이(가) 표시된 사진&#10;&#10;자동 생성된 설명">
            <a:extLst>
              <a:ext uri="{FF2B5EF4-FFF2-40B4-BE49-F238E27FC236}">
                <a16:creationId xmlns:a16="http://schemas.microsoft.com/office/drawing/2014/main" id="{F483EA5F-9905-40C0-8F2F-477780FC4E9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2506" y="4506764"/>
            <a:ext cx="1464906" cy="1815396"/>
          </a:xfrm>
          <a:prstGeom prst="rect">
            <a:avLst/>
          </a:prstGeom>
        </p:spPr>
      </p:pic>
      <p:pic>
        <p:nvPicPr>
          <p:cNvPr id="3" name="그림 2" descr="사람, 정장, 남자, 의류이(가) 표시된 사진&#10;&#10;자동 생성된 설명">
            <a:extLst>
              <a:ext uri="{FF2B5EF4-FFF2-40B4-BE49-F238E27FC236}">
                <a16:creationId xmlns:a16="http://schemas.microsoft.com/office/drawing/2014/main" id="{9EA88D71-0EC5-470B-AB10-171D6C354E4A}"/>
              </a:ext>
            </a:extLst>
          </p:cNvPr>
          <p:cNvPicPr preferRelativeResize="0"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1447" y="2089150"/>
            <a:ext cx="1465200" cy="1828800"/>
          </a:xfrm>
          <a:prstGeom prst="rect">
            <a:avLst/>
          </a:prstGeom>
        </p:spPr>
      </p:pic>
      <p:pic>
        <p:nvPicPr>
          <p:cNvPr id="4" name="그림 3" descr="클립아트이(가) 표시된 사진&#10;&#10;자동 생성된 설명">
            <a:extLst>
              <a:ext uri="{FF2B5EF4-FFF2-40B4-BE49-F238E27FC236}">
                <a16:creationId xmlns:a16="http://schemas.microsoft.com/office/drawing/2014/main" id="{DC697A7A-CA2F-45B1-A3DC-A613408863B6}"/>
              </a:ext>
            </a:extLst>
          </p:cNvPr>
          <p:cNvPicPr preferRelativeResize="0"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8892" y="2104256"/>
            <a:ext cx="1828800" cy="1828800"/>
          </a:xfrm>
          <a:prstGeom prst="rect">
            <a:avLst/>
          </a:prstGeom>
        </p:spPr>
      </p:pic>
      <p:pic>
        <p:nvPicPr>
          <p:cNvPr id="7" name="그림 6" descr="클립아트이(가) 표시된 사진&#10;&#10;자동 생성된 설명">
            <a:extLst>
              <a:ext uri="{FF2B5EF4-FFF2-40B4-BE49-F238E27FC236}">
                <a16:creationId xmlns:a16="http://schemas.microsoft.com/office/drawing/2014/main" id="{BC80A4E4-3CE6-48B2-A74D-08F30ACD1A4A}"/>
              </a:ext>
            </a:extLst>
          </p:cNvPr>
          <p:cNvPicPr preferRelativeResize="0"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3826" y="4509120"/>
            <a:ext cx="1828800" cy="1828800"/>
          </a:xfrm>
          <a:prstGeom prst="rect">
            <a:avLst/>
          </a:prstGeom>
        </p:spPr>
      </p:pic>
      <p:pic>
        <p:nvPicPr>
          <p:cNvPr id="11" name="그림 10" descr="클립아트이(가) 표시된 사진&#10;&#10;자동 생성된 설명">
            <a:extLst>
              <a:ext uri="{FF2B5EF4-FFF2-40B4-BE49-F238E27FC236}">
                <a16:creationId xmlns:a16="http://schemas.microsoft.com/office/drawing/2014/main" id="{B700D262-4ECD-4607-9E57-94B99E21251D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90" t="-1364" r="20159" b="1"/>
          <a:stretch/>
        </p:blipFill>
        <p:spPr>
          <a:xfrm>
            <a:off x="6383238" y="2089149"/>
            <a:ext cx="1828800" cy="1828800"/>
          </a:xfrm>
          <a:prstGeom prst="rect">
            <a:avLst/>
          </a:prstGeom>
        </p:spPr>
      </p:pic>
      <p:pic>
        <p:nvPicPr>
          <p:cNvPr id="15" name="그림 14" descr="클립아트이(가) 표시된 사진&#10;&#10;자동 생성된 설명">
            <a:extLst>
              <a:ext uri="{FF2B5EF4-FFF2-40B4-BE49-F238E27FC236}">
                <a16:creationId xmlns:a16="http://schemas.microsoft.com/office/drawing/2014/main" id="{EFAAE6B8-4CA6-40FC-B7BD-A7DFE428C359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60" r="23270"/>
          <a:stretch/>
        </p:blipFill>
        <p:spPr>
          <a:xfrm>
            <a:off x="6383238" y="4509120"/>
            <a:ext cx="1828800" cy="18288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2816225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일정</a:t>
            </a:r>
          </a:p>
        </p:txBody>
      </p:sp>
      <p:sp>
        <p:nvSpPr>
          <p:cNvPr id="10244" name="Text Placeholder 2"/>
          <p:cNvSpPr txBox="1">
            <a:spLocks/>
          </p:cNvSpPr>
          <p:nvPr/>
        </p:nvSpPr>
        <p:spPr bwMode="auto">
          <a:xfrm>
            <a:off x="550863" y="1485900"/>
            <a:ext cx="77390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ko-KR" altLang="en-US" sz="20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프로젝트 기간 </a:t>
            </a:r>
            <a:r>
              <a:rPr kumimoji="0" lang="en-US" altLang="ko-KR" sz="20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: 2021-12-13 ~ 2022-01-20</a:t>
            </a:r>
          </a:p>
        </p:txBody>
      </p:sp>
      <p:graphicFrame>
        <p:nvGraphicFramePr>
          <p:cNvPr id="50" name="표 4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3376620"/>
              </p:ext>
            </p:extLst>
          </p:nvPr>
        </p:nvGraphicFramePr>
        <p:xfrm>
          <a:off x="622300" y="2122488"/>
          <a:ext cx="10974388" cy="41868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670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670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676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6767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894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56894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837366"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800" b="0" strike="noStrike" kern="1200" cap="none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분석</a:t>
                      </a:r>
                      <a:endParaRPr lang="ko-KR" altLang="en-US" sz="1800" b="0" strike="noStrike" kern="1200" cap="none" dirty="0">
                        <a:solidFill>
                          <a:schemeClr val="bg1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37366"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설계</a:t>
                      </a:r>
                      <a:endParaRPr lang="ko-KR" altLang="en-US" sz="1800" b="0" strike="noStrike" kern="1200" cap="none" dirty="0">
                        <a:solidFill>
                          <a:schemeClr val="bg1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37366"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 dirty="0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개발</a:t>
                      </a:r>
                      <a:endParaRPr lang="ko-KR" altLang="en-US" sz="1800" b="0" strike="noStrike" kern="1200" cap="none" dirty="0">
                        <a:solidFill>
                          <a:schemeClr val="bg1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37366"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 dirty="0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테스트</a:t>
                      </a:r>
                      <a:endParaRPr lang="ko-KR" altLang="en-US" sz="1800" b="0" strike="noStrike" kern="1200" cap="none" dirty="0">
                        <a:solidFill>
                          <a:schemeClr val="bg1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37366"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1</a:t>
                      </a:r>
                      <a:r>
                        <a:rPr lang="ko-KR" altLang="en-US" sz="1800" b="0" strike="noStrike" kern="1200" cap="none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주</a:t>
                      </a:r>
                      <a:endParaRPr lang="ko-KR" altLang="en-US" sz="1800" b="0" strike="noStrike" kern="1200" cap="none" dirty="0">
                        <a:solidFill>
                          <a:schemeClr val="bg1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2</a:t>
                      </a:r>
                      <a:r>
                        <a:rPr lang="ko-KR" altLang="en-US" sz="1800" b="0" strike="noStrike" kern="1200" cap="none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주</a:t>
                      </a:r>
                      <a:endParaRPr lang="ko-KR" altLang="en-US" sz="1800" b="0" strike="noStrike" kern="1200" cap="none" dirty="0">
                        <a:solidFill>
                          <a:schemeClr val="bg1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3</a:t>
                      </a:r>
                      <a:r>
                        <a:rPr lang="ko-KR" altLang="en-US" sz="1800" b="0" strike="noStrike" kern="1200" cap="none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주</a:t>
                      </a:r>
                      <a:endParaRPr lang="ko-KR" altLang="en-US" sz="1800" b="0" strike="noStrike" kern="1200" cap="none" dirty="0">
                        <a:solidFill>
                          <a:schemeClr val="bg1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4</a:t>
                      </a:r>
                      <a:r>
                        <a:rPr lang="ko-KR" altLang="en-US" sz="1800" b="0" strike="noStrike" kern="1200" cap="none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주</a:t>
                      </a:r>
                      <a:endParaRPr lang="ko-KR" altLang="en-US" sz="1800" b="0" strike="noStrike" kern="1200" cap="none" dirty="0">
                        <a:solidFill>
                          <a:schemeClr val="bg1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5</a:t>
                      </a:r>
                      <a:r>
                        <a:rPr lang="ko-KR" altLang="en-US" sz="1800" b="0" strike="noStrike" kern="1200" cap="none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주</a:t>
                      </a:r>
                      <a:endParaRPr lang="ko-KR" altLang="en-US" sz="1800" b="0" strike="noStrike" kern="1200" cap="none" dirty="0">
                        <a:solidFill>
                          <a:schemeClr val="bg1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6</a:t>
                      </a:r>
                      <a:r>
                        <a:rPr lang="ko-KR" altLang="en-US" sz="1800" b="0" strike="noStrike" kern="1200" cap="none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주</a:t>
                      </a:r>
                      <a:endParaRPr lang="ko-KR" altLang="en-US" sz="1800" b="0" strike="noStrike" kern="1200" cap="none" dirty="0">
                        <a:solidFill>
                          <a:schemeClr val="bg1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1" name="도형 5"/>
          <p:cNvSpPr>
            <a:spLocks/>
          </p:cNvSpPr>
          <p:nvPr/>
        </p:nvSpPr>
        <p:spPr>
          <a:xfrm>
            <a:off x="2178050" y="2363788"/>
            <a:ext cx="1577975" cy="212725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50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52" name="도형 6"/>
          <p:cNvSpPr>
            <a:spLocks/>
          </p:cNvSpPr>
          <p:nvPr/>
        </p:nvSpPr>
        <p:spPr>
          <a:xfrm>
            <a:off x="2973388" y="3098800"/>
            <a:ext cx="1577975" cy="212725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50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54" name="도형 8"/>
          <p:cNvSpPr>
            <a:spLocks/>
          </p:cNvSpPr>
          <p:nvPr/>
        </p:nvSpPr>
        <p:spPr>
          <a:xfrm>
            <a:off x="4655046" y="4109540"/>
            <a:ext cx="4695825" cy="212725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50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55" name="도형 9"/>
          <p:cNvSpPr>
            <a:spLocks/>
          </p:cNvSpPr>
          <p:nvPr/>
        </p:nvSpPr>
        <p:spPr>
          <a:xfrm>
            <a:off x="9479582" y="5229200"/>
            <a:ext cx="2118693" cy="248319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50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grpSp>
        <p:nvGrpSpPr>
          <p:cNvPr id="10308" name="그룹 13"/>
          <p:cNvGrpSpPr>
            <a:grpSpLocks/>
          </p:cNvGrpSpPr>
          <p:nvPr/>
        </p:nvGrpSpPr>
        <p:grpSpPr bwMode="auto">
          <a:xfrm rot="5400000">
            <a:off x="8563374" y="-2959790"/>
            <a:ext cx="369888" cy="6791119"/>
            <a:chOff x="11783839" y="1412919"/>
            <a:chExt cx="370104" cy="4457102"/>
          </a:xfrm>
        </p:grpSpPr>
        <p:sp>
          <p:nvSpPr>
            <p:cNvPr id="20" name="양쪽 모서리가 둥근 사각형 19"/>
            <p:cNvSpPr/>
            <p:nvPr/>
          </p:nvSpPr>
          <p:spPr>
            <a:xfrm rot="16200000" flipH="1">
              <a:off x="11536957" y="5253035"/>
              <a:ext cx="863868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9D9D9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21" name="양쪽 모서리가 둥근 사각형 20"/>
            <p:cNvSpPr/>
            <p:nvPr/>
          </p:nvSpPr>
          <p:spPr>
            <a:xfrm rot="16200000" flipH="1">
              <a:off x="11535921" y="4534181"/>
              <a:ext cx="865939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22" name="양쪽 모서리가 둥근 사각형 21"/>
            <p:cNvSpPr/>
            <p:nvPr/>
          </p:nvSpPr>
          <p:spPr>
            <a:xfrm rot="16200000" flipH="1">
              <a:off x="11536957" y="3815327"/>
              <a:ext cx="863868" cy="370104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일정</a:t>
              </a:r>
            </a:p>
          </p:txBody>
        </p:sp>
        <p:sp>
          <p:nvSpPr>
            <p:cNvPr id="23" name="양쪽 모서리가 둥근 사각형 22"/>
            <p:cNvSpPr/>
            <p:nvPr/>
          </p:nvSpPr>
          <p:spPr>
            <a:xfrm rot="16200000" flipH="1">
              <a:off x="11536957" y="3114082"/>
              <a:ext cx="863868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24" name="양쪽 모서리가 둥근 사각형 23"/>
            <p:cNvSpPr/>
            <p:nvPr/>
          </p:nvSpPr>
          <p:spPr>
            <a:xfrm rot="16200000" flipH="1">
              <a:off x="11535921" y="2419052"/>
              <a:ext cx="865939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내용</a:t>
              </a:r>
            </a:p>
          </p:txBody>
        </p:sp>
        <p:sp>
          <p:nvSpPr>
            <p:cNvPr id="25" name="양쪽 모서리가 둥근 사각형 24"/>
            <p:cNvSpPr/>
            <p:nvPr/>
          </p:nvSpPr>
          <p:spPr>
            <a:xfrm rot="16200000" flipH="1">
              <a:off x="11536957" y="1659801"/>
              <a:ext cx="863868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3752950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세부 일정</a:t>
            </a:r>
            <a:endParaRPr kumimoji="0" lang="ko-KR" altLang="en-US" sz="3600" spc="-300" dirty="0">
              <a:solidFill>
                <a:schemeClr val="tx1">
                  <a:lumMod val="75000"/>
                  <a:lumOff val="25000"/>
                </a:schemeClr>
              </a:solidFill>
              <a:latin typeface="여기어때 잘난체 OTF" pitchFamily="34" charset="-127"/>
              <a:ea typeface="여기어때 잘난체 OTF" pitchFamily="34" charset="-127"/>
            </a:endParaRPr>
          </a:p>
        </p:txBody>
      </p:sp>
      <p:sp>
        <p:nvSpPr>
          <p:cNvPr id="10244" name="Text Placeholder 2"/>
          <p:cNvSpPr txBox="1">
            <a:spLocks/>
          </p:cNvSpPr>
          <p:nvPr/>
        </p:nvSpPr>
        <p:spPr bwMode="auto">
          <a:xfrm>
            <a:off x="550863" y="1485900"/>
            <a:ext cx="77390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ko-KR" altLang="en-US" sz="20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프로젝트 기간 </a:t>
            </a:r>
            <a:r>
              <a:rPr kumimoji="0" lang="en-US" altLang="ko-KR" sz="20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: 2021-12-13 ~ 2022-01-20</a:t>
            </a:r>
          </a:p>
        </p:txBody>
      </p:sp>
      <p:grpSp>
        <p:nvGrpSpPr>
          <p:cNvPr id="10308" name="그룹 13"/>
          <p:cNvGrpSpPr>
            <a:grpSpLocks/>
          </p:cNvGrpSpPr>
          <p:nvPr/>
        </p:nvGrpSpPr>
        <p:grpSpPr bwMode="auto">
          <a:xfrm rot="5400000">
            <a:off x="8585742" y="-2944590"/>
            <a:ext cx="369888" cy="6791119"/>
            <a:chOff x="11783839" y="1412919"/>
            <a:chExt cx="370104" cy="4457102"/>
          </a:xfrm>
        </p:grpSpPr>
        <p:sp>
          <p:nvSpPr>
            <p:cNvPr id="20" name="양쪽 모서리가 둥근 사각형 19"/>
            <p:cNvSpPr/>
            <p:nvPr/>
          </p:nvSpPr>
          <p:spPr>
            <a:xfrm rot="16200000" flipH="1">
              <a:off x="11536957" y="5253035"/>
              <a:ext cx="863868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9D9D9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21" name="양쪽 모서리가 둥근 사각형 20"/>
            <p:cNvSpPr/>
            <p:nvPr/>
          </p:nvSpPr>
          <p:spPr>
            <a:xfrm rot="16200000" flipH="1">
              <a:off x="11535921" y="4534181"/>
              <a:ext cx="865939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22" name="양쪽 모서리가 둥근 사각형 21"/>
            <p:cNvSpPr/>
            <p:nvPr/>
          </p:nvSpPr>
          <p:spPr>
            <a:xfrm rot="16200000" flipH="1">
              <a:off x="11536957" y="3815327"/>
              <a:ext cx="863868" cy="370104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일정</a:t>
              </a:r>
            </a:p>
          </p:txBody>
        </p:sp>
        <p:sp>
          <p:nvSpPr>
            <p:cNvPr id="23" name="양쪽 모서리가 둥근 사각형 22"/>
            <p:cNvSpPr/>
            <p:nvPr/>
          </p:nvSpPr>
          <p:spPr>
            <a:xfrm rot="16200000" flipH="1">
              <a:off x="11536957" y="3114082"/>
              <a:ext cx="863868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24" name="양쪽 모서리가 둥근 사각형 23"/>
            <p:cNvSpPr/>
            <p:nvPr/>
          </p:nvSpPr>
          <p:spPr>
            <a:xfrm rot="16200000" flipH="1">
              <a:off x="11535921" y="2419052"/>
              <a:ext cx="865939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내용</a:t>
              </a:r>
            </a:p>
          </p:txBody>
        </p:sp>
        <p:sp>
          <p:nvSpPr>
            <p:cNvPr id="25" name="양쪽 모서리가 둥근 사각형 24"/>
            <p:cNvSpPr/>
            <p:nvPr/>
          </p:nvSpPr>
          <p:spPr>
            <a:xfrm rot="16200000" flipH="1">
              <a:off x="11536957" y="1659801"/>
              <a:ext cx="863868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</p:grpSp>
      <p:graphicFrame>
        <p:nvGraphicFramePr>
          <p:cNvPr id="2" name="표 4">
            <a:extLst>
              <a:ext uri="{FF2B5EF4-FFF2-40B4-BE49-F238E27FC236}">
                <a16:creationId xmlns:a16="http://schemas.microsoft.com/office/drawing/2014/main" id="{144DCC6D-2453-4191-A9E3-46E5E6E8FB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1340006"/>
              </p:ext>
            </p:extLst>
          </p:nvPr>
        </p:nvGraphicFramePr>
        <p:xfrm>
          <a:off x="586550" y="1889010"/>
          <a:ext cx="11233248" cy="449231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64096">
                  <a:extLst>
                    <a:ext uri="{9D8B030D-6E8A-4147-A177-3AD203B41FA5}">
                      <a16:colId xmlns:a16="http://schemas.microsoft.com/office/drawing/2014/main" val="3390136505"/>
                    </a:ext>
                  </a:extLst>
                </a:gridCol>
                <a:gridCol w="2232248">
                  <a:extLst>
                    <a:ext uri="{9D8B030D-6E8A-4147-A177-3AD203B41FA5}">
                      <a16:colId xmlns:a16="http://schemas.microsoft.com/office/drawing/2014/main" val="3836195974"/>
                    </a:ext>
                  </a:extLst>
                </a:gridCol>
                <a:gridCol w="5328592">
                  <a:extLst>
                    <a:ext uri="{9D8B030D-6E8A-4147-A177-3AD203B41FA5}">
                      <a16:colId xmlns:a16="http://schemas.microsoft.com/office/drawing/2014/main" val="2495895932"/>
                    </a:ext>
                  </a:extLst>
                </a:gridCol>
                <a:gridCol w="2808312">
                  <a:extLst>
                    <a:ext uri="{9D8B030D-6E8A-4147-A177-3AD203B41FA5}">
                      <a16:colId xmlns:a16="http://schemas.microsoft.com/office/drawing/2014/main" val="2343125196"/>
                    </a:ext>
                  </a:extLst>
                </a:gridCol>
              </a:tblGrid>
              <a:tr h="4548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구분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기간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활동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비고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5343483"/>
                  </a:ext>
                </a:extLst>
              </a:tr>
              <a:tr h="10093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분석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▶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12/13(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월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)~12/21(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화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)</a:t>
                      </a:r>
                      <a:endParaRPr lang="ko-KR" altLang="en-US" sz="120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▶송기문 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: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요구사항 정의서 작성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요구사항 분석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일정표 작성</a:t>
                      </a:r>
                      <a:endParaRPr lang="en-US" altLang="ko-KR" sz="120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▶장건희 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: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요구사항 정의서 작성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 요구사항 분석</a:t>
                      </a:r>
                      <a:endParaRPr lang="en-US" altLang="ko-KR" sz="120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▶이홍직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: 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요구사항 정의서 작성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 요구사항 분석</a:t>
                      </a:r>
                      <a:endParaRPr lang="en-US" altLang="ko-KR" sz="120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▶이민희 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: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요구사항 정의서 작성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요구사항 분석</a:t>
                      </a:r>
                      <a:endParaRPr lang="en-US" altLang="ko-KR" sz="120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요구사항 정의서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일정표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98970213"/>
                  </a:ext>
                </a:extLst>
              </a:tr>
              <a:tr h="10093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설계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▶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12/16(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목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)~12/27(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월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)</a:t>
                      </a:r>
                      <a:endParaRPr lang="ko-KR" altLang="en-US" sz="120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▶송기문 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: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개발 환경 구축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프로그램 흐름도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일정 관리</a:t>
                      </a:r>
                      <a:endParaRPr lang="en-US" altLang="ko-KR" sz="120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▶장건희 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: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개발 환경 구축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프로그램 흐름도</a:t>
                      </a:r>
                      <a:endParaRPr lang="en-US" altLang="ko-KR" sz="120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▶이홍직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: 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개발 환경 구축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프로그램 흐름도</a:t>
                      </a:r>
                      <a:endParaRPr lang="en-US" altLang="ko-KR" sz="120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▶이민희 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: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개발 환경 구축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프로그램 흐름도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테이블 정의서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 ERD, Base forms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구현</a:t>
                      </a:r>
                      <a:endParaRPr lang="en-US" altLang="ko-KR" sz="120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시스템 구성도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프로그램 흐름도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 ERD,</a:t>
                      </a:r>
                    </a:p>
                    <a:p>
                      <a:pPr latinLnBrk="1"/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화면 설계서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테이블 정의서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63694967"/>
                  </a:ext>
                </a:extLst>
              </a:tr>
              <a:tr h="10093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개발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▶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12/27(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월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)~1/14(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월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)</a:t>
                      </a:r>
                      <a:endParaRPr lang="ko-KR" altLang="en-US" sz="120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▶송기문 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: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생산 관리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영업 관리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 POP, WEB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개발</a:t>
                      </a:r>
                      <a:endParaRPr lang="en-US" altLang="ko-KR" sz="120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▶장건희 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: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생산 관리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구매 관리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 POP, WEB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개발</a:t>
                      </a:r>
                      <a:endParaRPr lang="en-US" altLang="ko-KR" sz="120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▶이홍직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: 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보안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품질 관리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,POP, WEB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개발</a:t>
                      </a:r>
                      <a:endParaRPr lang="en-US" altLang="ko-KR" sz="120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▶이민희 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: BaseForms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수정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생산 관리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 POP, WEB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개발</a:t>
                      </a:r>
                      <a:endParaRPr lang="en-US" altLang="ko-KR" sz="120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소스 파일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51686858"/>
                  </a:ext>
                </a:extLst>
              </a:tr>
              <a:tr h="10093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테스트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▶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1/14(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월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)~1/20(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일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)</a:t>
                      </a:r>
                      <a:endParaRPr lang="ko-KR" altLang="en-US" sz="120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▶송기문 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: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테스트 케이스 작성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사용자 매뉴얼 작성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 ppt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작성</a:t>
                      </a:r>
                      <a:endParaRPr lang="en-US" altLang="ko-KR" sz="120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▶장건희 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: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테스트 케이스 작성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사용자 매뉴얼 작성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 ppt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작성</a:t>
                      </a:r>
                      <a:endParaRPr lang="en-US" altLang="ko-KR" sz="120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▶이홍직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: 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테스트 케이스 작성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사용자 매뉴얼 작성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 ppt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작성</a:t>
                      </a:r>
                      <a:endParaRPr lang="en-US" altLang="ko-KR" sz="120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▶이민희 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: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테스트 케이스 작성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사용자 매뉴얼 작성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 ppt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작성</a:t>
                      </a:r>
                      <a:endParaRPr lang="en-US" altLang="ko-KR" sz="120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테스트 케이스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사용자 매뉴얼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 </a:t>
                      </a:r>
                    </a:p>
                    <a:p>
                      <a:pPr latinLnBrk="1"/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최종 발표 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ppt</a:t>
                      </a:r>
                      <a:endParaRPr lang="ko-KR" altLang="en-US" sz="120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845246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502060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2814638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구성</a:t>
            </a:r>
          </a:p>
        </p:txBody>
      </p:sp>
      <p:grpSp>
        <p:nvGrpSpPr>
          <p:cNvPr id="11268" name="그룹 1"/>
          <p:cNvGrpSpPr>
            <a:grpSpLocks/>
          </p:cNvGrpSpPr>
          <p:nvPr/>
        </p:nvGrpSpPr>
        <p:grpSpPr bwMode="auto">
          <a:xfrm>
            <a:off x="622300" y="2174875"/>
            <a:ext cx="10872788" cy="3998913"/>
            <a:chOff x="694606" y="2174552"/>
            <a:chExt cx="10375900" cy="3998589"/>
          </a:xfrm>
        </p:grpSpPr>
        <p:sp>
          <p:nvSpPr>
            <p:cNvPr id="19" name="Text Box 44"/>
            <p:cNvSpPr txBox="1">
              <a:spLocks noChangeArrowheads="1"/>
            </p:cNvSpPr>
            <p:nvPr/>
          </p:nvSpPr>
          <p:spPr bwMode="auto">
            <a:xfrm>
              <a:off x="742727" y="2597970"/>
              <a:ext cx="4766592" cy="3567334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gradFill>
                <a:gsLst>
                  <a:gs pos="0">
                    <a:sysClr val="window" lastClr="FFFFFF">
                      <a:lumMod val="85000"/>
                    </a:sysClr>
                  </a:gs>
                  <a:gs pos="5000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</a:gsLst>
                <a:lin ang="5400000" scaled="0"/>
              </a:gradFill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70650" tIns="70650" rIns="70650" bIns="44853"/>
            <a:lstStyle/>
            <a:p>
              <a:pPr marL="84095" indent="-84095" defTabSz="897033" eaLnBrk="1" fontAlgn="auto" latinLnBrk="1" hangingPunct="1">
                <a:spcBef>
                  <a:spcPts val="0"/>
                </a:spcBef>
                <a:spcAft>
                  <a:spcPts val="294"/>
                </a:spcAft>
                <a:buClr>
                  <a:srgbClr val="A1A1A1"/>
                </a:buClr>
                <a:buSzPct val="100000"/>
                <a:buFont typeface="Arial" pitchFamily="34" charset="0"/>
                <a:buChar char="•"/>
                <a:defRPr/>
              </a:pPr>
              <a:endParaRPr kumimoji="0" lang="ko-KR" altLang="en-US" sz="883" kern="0" dirty="0">
                <a:solidFill>
                  <a:srgbClr val="FF0000"/>
                </a:solidFill>
                <a:latin typeface="나눔고딕" panose="020D0304000000000000" pitchFamily="50" charset="-127"/>
                <a:ea typeface="나눔스퀘어"/>
                <a:sym typeface="Wingdings" pitchFamily="2" charset="2"/>
              </a:endParaRPr>
            </a:p>
          </p:txBody>
        </p:sp>
        <p:sp>
          <p:nvSpPr>
            <p:cNvPr id="20" name="모서리가 둥근 직사각형 19"/>
            <p:cNvSpPr/>
            <p:nvPr/>
          </p:nvSpPr>
          <p:spPr>
            <a:xfrm>
              <a:off x="694606" y="2174552"/>
              <a:ext cx="2164865" cy="319062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bg1">
                    <a:lumMod val="50000"/>
                  </a:schemeClr>
                </a:gs>
                <a:gs pos="50000">
                  <a:schemeClr val="tx1"/>
                </a:gs>
                <a:gs pos="0">
                  <a:schemeClr val="bg1">
                    <a:lumMod val="65000"/>
                  </a:schemeClr>
                </a:gs>
              </a:gsLst>
              <a:lin ang="0" scaled="1"/>
              <a:tileRect/>
            </a:gra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600">
                  <a:solidFill>
                    <a:schemeClr val="bg1"/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개발 환경</a:t>
              </a:r>
              <a:endParaRPr kumimoji="0" lang="ko-KR" altLang="en-US" sz="1600" dirty="0">
                <a:solidFill>
                  <a:schemeClr val="bg1"/>
                </a:solidFill>
                <a:latin typeface="나눔스퀘어OTF ExtraBold" pitchFamily="34" charset="-127"/>
                <a:ea typeface="나눔스퀘어OTF ExtraBold" pitchFamily="34" charset="-127"/>
              </a:endParaRPr>
            </a:p>
          </p:txBody>
        </p:sp>
        <p:sp>
          <p:nvSpPr>
            <p:cNvPr id="7180" name="직사각형 10"/>
            <p:cNvSpPr>
              <a:spLocks noChangeArrowheads="1"/>
            </p:cNvSpPr>
            <p:nvPr/>
          </p:nvSpPr>
          <p:spPr bwMode="auto">
            <a:xfrm>
              <a:off x="965783" y="2799722"/>
              <a:ext cx="4575152" cy="27697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85750" indent="-285750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9pPr>
            </a:lstStyle>
            <a:p>
              <a:pPr eaLnBrk="1" latinLnBrk="1" hangingPunct="1">
                <a:buFontTx/>
                <a:buChar char="-"/>
                <a:defRPr/>
              </a:pPr>
              <a:r>
                <a:rPr kumimoji="0" lang="ko-KR" altLang="en-US" sz="160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사용 툴</a:t>
              </a:r>
            </a:p>
            <a:p>
              <a:pPr marL="0" indent="0" eaLnBrk="1" latinLnBrk="1" hangingPunct="1">
                <a:defRPr/>
              </a:pPr>
              <a:r>
                <a:rPr kumimoji="0" lang="en-US" altLang="ko-KR" sz="16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      </a:t>
              </a:r>
              <a:r>
                <a:rPr kumimoji="0" lang="en-US" altLang="ko-KR" sz="1400" b="1">
                  <a:solidFill>
                    <a:schemeClr val="tx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: Microsoft Visual Studio 2019, SSMS 18</a:t>
              </a:r>
              <a:br>
                <a:rPr kumimoji="0" lang="en-US" altLang="ko-KR" sz="1600" dirty="0">
                  <a:solidFill>
                    <a:schemeClr val="tx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</a:br>
              <a:endParaRPr kumimoji="0" lang="en-US" altLang="ko-KR" sz="1600" dirty="0">
                <a:solidFill>
                  <a:schemeClr val="tx2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  <a:p>
              <a:pPr eaLnBrk="1" latinLnBrk="1" hangingPunct="1">
                <a:buFontTx/>
                <a:buChar char="-"/>
                <a:defRPr/>
              </a:pPr>
              <a:r>
                <a:rPr kumimoji="0" lang="ko-KR" altLang="en-US" sz="160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언어</a:t>
              </a:r>
            </a:p>
            <a:p>
              <a:pPr marL="0" indent="0" eaLnBrk="1" latinLnBrk="1" hangingPunct="1">
                <a:defRPr/>
              </a:pPr>
              <a:r>
                <a:rPr kumimoji="0" lang="en-US" altLang="ko-KR" sz="16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      </a:t>
              </a:r>
              <a:r>
                <a:rPr kumimoji="0" lang="en-US" altLang="ko-KR" sz="1400" b="1">
                  <a:solidFill>
                    <a:schemeClr val="tx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: C#, MS-SQL</a:t>
              </a:r>
            </a:p>
            <a:p>
              <a:pPr marL="0" indent="0" eaLnBrk="1" latinLnBrk="1" hangingPunct="1">
                <a:defRPr/>
              </a:pPr>
              <a:endParaRPr kumimoji="0" lang="en-US" altLang="ko-KR" sz="1600" b="1" dirty="0">
                <a:solidFill>
                  <a:schemeClr val="tx2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  <a:p>
              <a:pPr eaLnBrk="1" latinLnBrk="1" hangingPunct="1">
                <a:buFontTx/>
                <a:buChar char="-"/>
                <a:defRPr/>
              </a:pPr>
              <a:r>
                <a:rPr kumimoji="0" lang="ko-KR" altLang="en-US" sz="160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프레임워크</a:t>
              </a:r>
              <a:br>
                <a:rPr kumimoji="0" lang="en-US" altLang="ko-KR" sz="160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</a:br>
              <a:r>
                <a:rPr kumimoji="0" lang="en-US" altLang="ko-KR" sz="160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</a:t>
              </a:r>
              <a:r>
                <a:rPr kumimoji="0" lang="en-US" altLang="ko-KR" sz="1400" b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: </a:t>
              </a:r>
              <a:r>
                <a:rPr kumimoji="0" lang="en-US" altLang="ko-KR" sz="1600" b="1">
                  <a:solidFill>
                    <a:schemeClr val="tx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.NET Framework v4.7.2</a:t>
              </a:r>
              <a:br>
                <a:rPr kumimoji="0" lang="en-US" altLang="ko-KR" sz="1600" dirty="0">
                  <a:solidFill>
                    <a:schemeClr val="tx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</a:br>
              <a:endParaRPr kumimoji="0" lang="en-US" altLang="ko-KR" sz="1600" dirty="0">
                <a:solidFill>
                  <a:schemeClr val="tx2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  <a:p>
              <a:pPr eaLnBrk="1" latinLnBrk="1" hangingPunct="1">
                <a:buFontTx/>
                <a:buChar char="-"/>
                <a:defRPr/>
              </a:pPr>
              <a:r>
                <a:rPr kumimoji="0" lang="ko-KR" altLang="en-US" sz="160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시스템</a:t>
              </a:r>
            </a:p>
            <a:p>
              <a:pPr marL="0" indent="0" eaLnBrk="1" latinLnBrk="1" hangingPunct="1">
                <a:defRPr/>
              </a:pPr>
              <a:r>
                <a:rPr kumimoji="0" lang="en-US" altLang="ko-KR" sz="140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       </a:t>
              </a:r>
              <a:r>
                <a:rPr kumimoji="0" lang="en-US" altLang="ko-KR" sz="1400" b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: </a:t>
              </a:r>
              <a:r>
                <a:rPr kumimoji="0" lang="en-US" altLang="ko-KR" sz="1400" b="1">
                  <a:solidFill>
                    <a:schemeClr val="tx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Github</a:t>
              </a:r>
              <a:endParaRPr kumimoji="0" lang="en-US" altLang="ko-KR" sz="1400" b="1" dirty="0">
                <a:solidFill>
                  <a:schemeClr val="tx2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pic>
          <p:nvPicPr>
            <p:cNvPr id="11287" name="그림 2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2081" y="2597970"/>
              <a:ext cx="5178425" cy="35751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1269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7513" y="3997325"/>
            <a:ext cx="1581150" cy="2168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1270" name="그룹 13"/>
          <p:cNvGrpSpPr>
            <a:grpSpLocks/>
          </p:cNvGrpSpPr>
          <p:nvPr/>
        </p:nvGrpSpPr>
        <p:grpSpPr bwMode="auto">
          <a:xfrm rot="5400000">
            <a:off x="8581003" y="-2980528"/>
            <a:ext cx="369889" cy="6832600"/>
            <a:chOff x="11783835" y="1420022"/>
            <a:chExt cx="370109" cy="4457250"/>
          </a:xfrm>
        </p:grpSpPr>
        <p:sp>
          <p:nvSpPr>
            <p:cNvPr id="22" name="양쪽 모서리가 둥근 사각형 21"/>
            <p:cNvSpPr/>
            <p:nvPr/>
          </p:nvSpPr>
          <p:spPr>
            <a:xfrm rot="16200000" flipH="1">
              <a:off x="11537041" y="5260370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24" name="양쪽 모서리가 둥근 사각형 23"/>
            <p:cNvSpPr/>
            <p:nvPr/>
          </p:nvSpPr>
          <p:spPr>
            <a:xfrm rot="16200000" flipH="1">
              <a:off x="11536006" y="4541659"/>
              <a:ext cx="865767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25" name="양쪽 모서리가 둥근 사각형 24"/>
            <p:cNvSpPr/>
            <p:nvPr/>
          </p:nvSpPr>
          <p:spPr>
            <a:xfrm rot="16200000" flipH="1">
              <a:off x="11537041" y="3822948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26" name="양쪽 모서리가 둥근 사각형 25"/>
            <p:cNvSpPr/>
            <p:nvPr/>
          </p:nvSpPr>
          <p:spPr>
            <a:xfrm rot="16200000" flipH="1">
              <a:off x="11537041" y="3120807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구성</a:t>
              </a:r>
            </a:p>
          </p:txBody>
        </p:sp>
        <p:sp>
          <p:nvSpPr>
            <p:cNvPr id="27" name="양쪽 모서리가 둥근 사각형 26"/>
            <p:cNvSpPr/>
            <p:nvPr/>
          </p:nvSpPr>
          <p:spPr>
            <a:xfrm rot="16200000" flipH="1">
              <a:off x="11535488" y="2433682"/>
              <a:ext cx="866803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내용</a:t>
              </a:r>
            </a:p>
          </p:txBody>
        </p:sp>
        <p:sp>
          <p:nvSpPr>
            <p:cNvPr id="28" name="양쪽 모서리가 둥근 사각형 27"/>
            <p:cNvSpPr/>
            <p:nvPr/>
          </p:nvSpPr>
          <p:spPr>
            <a:xfrm rot="16200000" flipH="1">
              <a:off x="11537041" y="1666816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</p:grpSp>
      <p:pic>
        <p:nvPicPr>
          <p:cNvPr id="23" name="그림 22">
            <a:extLst>
              <a:ext uri="{FF2B5EF4-FFF2-40B4-BE49-F238E27FC236}">
                <a16:creationId xmlns:a16="http://schemas.microsoft.com/office/drawing/2014/main" id="{B2496A38-8E1D-4299-BFF9-374A968C4A1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4790" y="2896308"/>
            <a:ext cx="1271328" cy="1366313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30" name="Picture 4">
            <a:extLst>
              <a:ext uri="{FF2B5EF4-FFF2-40B4-BE49-F238E27FC236}">
                <a16:creationId xmlns:a16="http://schemas.microsoft.com/office/drawing/2014/main" id="{9F3A1B1E-5EF1-42C7-9638-3125FC5C60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6490" y="2973836"/>
            <a:ext cx="1494059" cy="1211255"/>
          </a:xfrm>
          <a:prstGeom prst="rect">
            <a:avLst/>
          </a:prstGeom>
          <a:solidFill>
            <a:schemeClr val="bg1"/>
          </a:solidFill>
          <a:ln w="69850" cap="rnd">
            <a:solidFill>
              <a:schemeClr val="bg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2C290705-EEBE-4655-BB8F-B7C430494E1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8521" y="4382138"/>
            <a:ext cx="1489130" cy="1489130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2814638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내용</a:t>
            </a:r>
          </a:p>
        </p:txBody>
      </p:sp>
      <p:sp>
        <p:nvSpPr>
          <p:cNvPr id="25604" name="Text Placeholder 2"/>
          <p:cNvSpPr txBox="1">
            <a:spLocks/>
          </p:cNvSpPr>
          <p:nvPr/>
        </p:nvSpPr>
        <p:spPr bwMode="auto">
          <a:xfrm>
            <a:off x="509588" y="1651000"/>
            <a:ext cx="77390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분석</a:t>
            </a:r>
            <a:r>
              <a:rPr kumimoji="0" lang="en-US" altLang="ko-KR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/</a:t>
            </a: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설계 </a:t>
            </a:r>
            <a:r>
              <a:rPr kumimoji="0" lang="en-US" altLang="ko-KR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: </a:t>
            </a: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일정표</a:t>
            </a:r>
          </a:p>
        </p:txBody>
      </p:sp>
      <p:sp>
        <p:nvSpPr>
          <p:cNvPr id="44" name="Text Box 44"/>
          <p:cNvSpPr txBox="1">
            <a:spLocks noChangeArrowheads="1"/>
          </p:cNvSpPr>
          <p:nvPr/>
        </p:nvSpPr>
        <p:spPr bwMode="auto">
          <a:xfrm>
            <a:off x="782638" y="2320925"/>
            <a:ext cx="6947768" cy="3653049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 cap="flat" cmpd="sng" algn="ctr">
            <a:gradFill>
              <a:gsLst>
                <a:gs pos="0">
                  <a:sysClr val="window" lastClr="FFFFFF">
                    <a:lumMod val="85000"/>
                  </a:sysClr>
                </a:gs>
                <a:gs pos="50000">
                  <a:sysClr val="window" lastClr="FFFFFF"/>
                </a:gs>
                <a:gs pos="100000">
                  <a:sysClr val="window" lastClr="FFFFFF">
                    <a:lumMod val="85000"/>
                  </a:sysClr>
                </a:gs>
              </a:gsLst>
              <a:lin ang="5400000" scaled="0"/>
            </a:gra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70650" tIns="70650" rIns="70650" bIns="44853"/>
          <a:lstStyle/>
          <a:p>
            <a:pPr marL="84095" indent="-84095" defTabSz="897033" eaLnBrk="1" fontAlgn="auto" latinLnBrk="1" hangingPunct="1">
              <a:spcBef>
                <a:spcPts val="0"/>
              </a:spcBef>
              <a:spcAft>
                <a:spcPts val="294"/>
              </a:spcAft>
              <a:buClr>
                <a:srgbClr val="A1A1A1"/>
              </a:buClr>
              <a:buSzPct val="100000"/>
              <a:buFont typeface="Arial" pitchFamily="34" charset="0"/>
              <a:buChar char="•"/>
              <a:defRPr/>
            </a:pPr>
            <a:endParaRPr kumimoji="0" lang="ko-KR" altLang="en-US" sz="883" kern="0" dirty="0">
              <a:solidFill>
                <a:srgbClr val="FF0000"/>
              </a:solidFill>
              <a:latin typeface="나눔고딕" panose="020D0304000000000000" pitchFamily="50" charset="-127"/>
              <a:ea typeface="나눔스퀘어"/>
              <a:sym typeface="Wingdings" pitchFamily="2" charset="2"/>
            </a:endParaRPr>
          </a:p>
        </p:txBody>
      </p:sp>
      <p:sp>
        <p:nvSpPr>
          <p:cNvPr id="49" name="모서리가 둥근 직사각형 48"/>
          <p:cNvSpPr/>
          <p:nvPr/>
        </p:nvSpPr>
        <p:spPr bwMode="auto">
          <a:xfrm>
            <a:off x="2311400" y="6165850"/>
            <a:ext cx="2268538" cy="31908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00000">
                <a:schemeClr val="bg1">
                  <a:lumMod val="50000"/>
                </a:schemeClr>
              </a:gs>
              <a:gs pos="50000">
                <a:schemeClr val="tx1"/>
              </a:gs>
              <a:gs pos="0">
                <a:schemeClr val="bg1">
                  <a:lumMod val="65000"/>
                </a:schemeClr>
              </a:gs>
            </a:gsLst>
            <a:lin ang="0" scaled="1"/>
            <a:tileRect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600">
                <a:solidFill>
                  <a:schemeClr val="bg1"/>
                </a:solidFill>
                <a:latin typeface="나눔스퀘어OTF ExtraBold" pitchFamily="34" charset="-127"/>
                <a:ea typeface="나눔스퀘어OTF ExtraBold" pitchFamily="34" charset="-127"/>
              </a:rPr>
              <a:t>일정표</a:t>
            </a:r>
            <a:endParaRPr kumimoji="0" lang="ko-KR" altLang="en-US" sz="1600" dirty="0">
              <a:solidFill>
                <a:schemeClr val="bg1"/>
              </a:solidFill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sp>
        <p:nvSpPr>
          <p:cNvPr id="25612" name="직사각형 10"/>
          <p:cNvSpPr>
            <a:spLocks noChangeArrowheads="1"/>
          </p:cNvSpPr>
          <p:nvPr/>
        </p:nvSpPr>
        <p:spPr bwMode="auto">
          <a:xfrm>
            <a:off x="6529584" y="2477417"/>
            <a:ext cx="532586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just" eaLnBrk="1" hangingPunct="1">
              <a:spcBef>
                <a:spcPct val="0"/>
              </a:spcBef>
              <a:buFontTx/>
              <a:buChar char="-"/>
            </a:pPr>
            <a:endParaRPr kumimoji="0" lang="ko-KR" altLang="en-US" sz="2000" b="1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grpSp>
        <p:nvGrpSpPr>
          <p:cNvPr id="18" name="그룹 13">
            <a:extLst>
              <a:ext uri="{FF2B5EF4-FFF2-40B4-BE49-F238E27FC236}">
                <a16:creationId xmlns:a16="http://schemas.microsoft.com/office/drawing/2014/main" id="{CEDC1F82-6178-43A9-950D-20D683336E91}"/>
              </a:ext>
            </a:extLst>
          </p:cNvPr>
          <p:cNvGrpSpPr>
            <a:grpSpLocks/>
          </p:cNvGrpSpPr>
          <p:nvPr/>
        </p:nvGrpSpPr>
        <p:grpSpPr bwMode="auto">
          <a:xfrm rot="5400000">
            <a:off x="8534474" y="-2980530"/>
            <a:ext cx="369889" cy="6832600"/>
            <a:chOff x="11783835" y="1420022"/>
            <a:chExt cx="370109" cy="4457250"/>
          </a:xfrm>
        </p:grpSpPr>
        <p:sp>
          <p:nvSpPr>
            <p:cNvPr id="19" name="양쪽 모서리가 둥근 사각형 21">
              <a:extLst>
                <a:ext uri="{FF2B5EF4-FFF2-40B4-BE49-F238E27FC236}">
                  <a16:creationId xmlns:a16="http://schemas.microsoft.com/office/drawing/2014/main" id="{D9131C69-C67C-4FEF-9D59-6E0557EA5CC7}"/>
                </a:ext>
              </a:extLst>
            </p:cNvPr>
            <p:cNvSpPr/>
            <p:nvPr/>
          </p:nvSpPr>
          <p:spPr>
            <a:xfrm rot="16200000" flipH="1">
              <a:off x="11537041" y="5260370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20" name="양쪽 모서리가 둥근 사각형 23">
              <a:extLst>
                <a:ext uri="{FF2B5EF4-FFF2-40B4-BE49-F238E27FC236}">
                  <a16:creationId xmlns:a16="http://schemas.microsoft.com/office/drawing/2014/main" id="{63538C9F-CA25-4171-BFBF-D77CEE9CA346}"/>
                </a:ext>
              </a:extLst>
            </p:cNvPr>
            <p:cNvSpPr/>
            <p:nvPr/>
          </p:nvSpPr>
          <p:spPr>
            <a:xfrm rot="16200000" flipH="1">
              <a:off x="11536006" y="4541659"/>
              <a:ext cx="865767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21" name="양쪽 모서리가 둥근 사각형 24">
              <a:extLst>
                <a:ext uri="{FF2B5EF4-FFF2-40B4-BE49-F238E27FC236}">
                  <a16:creationId xmlns:a16="http://schemas.microsoft.com/office/drawing/2014/main" id="{B5ED6ED9-7B41-4D24-A07D-4B337FCB4BAD}"/>
                </a:ext>
              </a:extLst>
            </p:cNvPr>
            <p:cNvSpPr/>
            <p:nvPr/>
          </p:nvSpPr>
          <p:spPr>
            <a:xfrm rot="16200000" flipH="1">
              <a:off x="11537041" y="3822948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23" name="양쪽 모서리가 둥근 사각형 25">
              <a:extLst>
                <a:ext uri="{FF2B5EF4-FFF2-40B4-BE49-F238E27FC236}">
                  <a16:creationId xmlns:a16="http://schemas.microsoft.com/office/drawing/2014/main" id="{D9E49526-F06C-4AE6-95B5-E7F6ADE3A611}"/>
                </a:ext>
              </a:extLst>
            </p:cNvPr>
            <p:cNvSpPr/>
            <p:nvPr/>
          </p:nvSpPr>
          <p:spPr>
            <a:xfrm rot="16200000" flipH="1">
              <a:off x="11537041" y="3120807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30" name="양쪽 모서리가 둥근 사각형 26">
              <a:extLst>
                <a:ext uri="{FF2B5EF4-FFF2-40B4-BE49-F238E27FC236}">
                  <a16:creationId xmlns:a16="http://schemas.microsoft.com/office/drawing/2014/main" id="{C9D71E2D-8B35-4A96-B8C5-ADD4D13184C3}"/>
                </a:ext>
              </a:extLst>
            </p:cNvPr>
            <p:cNvSpPr/>
            <p:nvPr/>
          </p:nvSpPr>
          <p:spPr>
            <a:xfrm rot="16200000" flipH="1">
              <a:off x="11535488" y="2433682"/>
              <a:ext cx="866803" cy="370108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내용</a:t>
              </a:r>
            </a:p>
          </p:txBody>
        </p:sp>
        <p:sp>
          <p:nvSpPr>
            <p:cNvPr id="31" name="양쪽 모서리가 둥근 사각형 27">
              <a:extLst>
                <a:ext uri="{FF2B5EF4-FFF2-40B4-BE49-F238E27FC236}">
                  <a16:creationId xmlns:a16="http://schemas.microsoft.com/office/drawing/2014/main" id="{4CFBB92F-548E-430F-96DF-DEDA7AE057BA}"/>
                </a:ext>
              </a:extLst>
            </p:cNvPr>
            <p:cNvSpPr/>
            <p:nvPr/>
          </p:nvSpPr>
          <p:spPr>
            <a:xfrm rot="16200000" flipH="1">
              <a:off x="11537041" y="1666816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492403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2814638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내용</a:t>
            </a:r>
          </a:p>
        </p:txBody>
      </p:sp>
      <p:sp>
        <p:nvSpPr>
          <p:cNvPr id="25604" name="Text Placeholder 2"/>
          <p:cNvSpPr txBox="1">
            <a:spLocks/>
          </p:cNvSpPr>
          <p:nvPr/>
        </p:nvSpPr>
        <p:spPr bwMode="auto">
          <a:xfrm>
            <a:off x="509588" y="1651000"/>
            <a:ext cx="77390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분석</a:t>
            </a:r>
            <a:r>
              <a:rPr kumimoji="0" lang="en-US" altLang="ko-KR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/</a:t>
            </a: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설계 </a:t>
            </a:r>
            <a:r>
              <a:rPr kumimoji="0" lang="en-US" altLang="ko-KR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: </a:t>
            </a: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시스템 구성도</a:t>
            </a:r>
          </a:p>
        </p:txBody>
      </p:sp>
      <p:grpSp>
        <p:nvGrpSpPr>
          <p:cNvPr id="18" name="그룹 13">
            <a:extLst>
              <a:ext uri="{FF2B5EF4-FFF2-40B4-BE49-F238E27FC236}">
                <a16:creationId xmlns:a16="http://schemas.microsoft.com/office/drawing/2014/main" id="{CEDC1F82-6178-43A9-950D-20D683336E91}"/>
              </a:ext>
            </a:extLst>
          </p:cNvPr>
          <p:cNvGrpSpPr>
            <a:grpSpLocks/>
          </p:cNvGrpSpPr>
          <p:nvPr/>
        </p:nvGrpSpPr>
        <p:grpSpPr bwMode="auto">
          <a:xfrm rot="5400000">
            <a:off x="8534474" y="-2980530"/>
            <a:ext cx="369889" cy="6832600"/>
            <a:chOff x="11783835" y="1420022"/>
            <a:chExt cx="370109" cy="4457250"/>
          </a:xfrm>
        </p:grpSpPr>
        <p:sp>
          <p:nvSpPr>
            <p:cNvPr id="19" name="양쪽 모서리가 둥근 사각형 21">
              <a:extLst>
                <a:ext uri="{FF2B5EF4-FFF2-40B4-BE49-F238E27FC236}">
                  <a16:creationId xmlns:a16="http://schemas.microsoft.com/office/drawing/2014/main" id="{D9131C69-C67C-4FEF-9D59-6E0557EA5CC7}"/>
                </a:ext>
              </a:extLst>
            </p:cNvPr>
            <p:cNvSpPr/>
            <p:nvPr/>
          </p:nvSpPr>
          <p:spPr>
            <a:xfrm rot="16200000" flipH="1">
              <a:off x="11537041" y="5260370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20" name="양쪽 모서리가 둥근 사각형 23">
              <a:extLst>
                <a:ext uri="{FF2B5EF4-FFF2-40B4-BE49-F238E27FC236}">
                  <a16:creationId xmlns:a16="http://schemas.microsoft.com/office/drawing/2014/main" id="{63538C9F-CA25-4171-BFBF-D77CEE9CA346}"/>
                </a:ext>
              </a:extLst>
            </p:cNvPr>
            <p:cNvSpPr/>
            <p:nvPr/>
          </p:nvSpPr>
          <p:spPr>
            <a:xfrm rot="16200000" flipH="1">
              <a:off x="11536006" y="4541659"/>
              <a:ext cx="865767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21" name="양쪽 모서리가 둥근 사각형 24">
              <a:extLst>
                <a:ext uri="{FF2B5EF4-FFF2-40B4-BE49-F238E27FC236}">
                  <a16:creationId xmlns:a16="http://schemas.microsoft.com/office/drawing/2014/main" id="{B5ED6ED9-7B41-4D24-A07D-4B337FCB4BAD}"/>
                </a:ext>
              </a:extLst>
            </p:cNvPr>
            <p:cNvSpPr/>
            <p:nvPr/>
          </p:nvSpPr>
          <p:spPr>
            <a:xfrm rot="16200000" flipH="1">
              <a:off x="11537041" y="3822948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23" name="양쪽 모서리가 둥근 사각형 25">
              <a:extLst>
                <a:ext uri="{FF2B5EF4-FFF2-40B4-BE49-F238E27FC236}">
                  <a16:creationId xmlns:a16="http://schemas.microsoft.com/office/drawing/2014/main" id="{D9E49526-F06C-4AE6-95B5-E7F6ADE3A611}"/>
                </a:ext>
              </a:extLst>
            </p:cNvPr>
            <p:cNvSpPr/>
            <p:nvPr/>
          </p:nvSpPr>
          <p:spPr>
            <a:xfrm rot="16200000" flipH="1">
              <a:off x="11537041" y="3120807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30" name="양쪽 모서리가 둥근 사각형 26">
              <a:extLst>
                <a:ext uri="{FF2B5EF4-FFF2-40B4-BE49-F238E27FC236}">
                  <a16:creationId xmlns:a16="http://schemas.microsoft.com/office/drawing/2014/main" id="{C9D71E2D-8B35-4A96-B8C5-ADD4D13184C3}"/>
                </a:ext>
              </a:extLst>
            </p:cNvPr>
            <p:cNvSpPr/>
            <p:nvPr/>
          </p:nvSpPr>
          <p:spPr>
            <a:xfrm rot="16200000" flipH="1">
              <a:off x="11535488" y="2433682"/>
              <a:ext cx="866803" cy="370108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내용</a:t>
              </a:r>
            </a:p>
          </p:txBody>
        </p:sp>
        <p:sp>
          <p:nvSpPr>
            <p:cNvPr id="31" name="양쪽 모서리가 둥근 사각형 27">
              <a:extLst>
                <a:ext uri="{FF2B5EF4-FFF2-40B4-BE49-F238E27FC236}">
                  <a16:creationId xmlns:a16="http://schemas.microsoft.com/office/drawing/2014/main" id="{4CFBB92F-548E-430F-96DF-DEDA7AE057BA}"/>
                </a:ext>
              </a:extLst>
            </p:cNvPr>
            <p:cNvSpPr/>
            <p:nvPr/>
          </p:nvSpPr>
          <p:spPr>
            <a:xfrm rot="16200000" flipH="1">
              <a:off x="11537041" y="1666816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D415E4E9-743C-4D8F-A0A5-CD491574D3D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817" y="2113542"/>
            <a:ext cx="10050740" cy="4451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9032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>
          <a:noFill/>
        </a:ln>
      </a:spPr>
      <a:bodyPr anchor="ctr"/>
      <a:lstStyle>
        <a:defPPr algn="ctr" eaLnBrk="1" fontAlgn="auto" latinLnBrk="1" hangingPunct="1">
          <a:spcBef>
            <a:spcPts val="0"/>
          </a:spcBef>
          <a:spcAft>
            <a:spcPts val="0"/>
          </a:spcAft>
          <a:defRPr kumimoji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5195</TotalTime>
  <Words>807</Words>
  <Application>Microsoft Office PowerPoint</Application>
  <PresentationFormat>사용자 지정</PresentationFormat>
  <Paragraphs>254</Paragraphs>
  <Slides>17</Slides>
  <Notes>16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5" baseType="lpstr">
      <vt:lpstr>나눔고딕</vt:lpstr>
      <vt:lpstr>나눔스퀘어OTF</vt:lpstr>
      <vt:lpstr>나눔스퀘어OTF Bold</vt:lpstr>
      <vt:lpstr>나눔스퀘어OTF ExtraBold</vt:lpstr>
      <vt:lpstr>맑은 고딕</vt:lpstr>
      <vt:lpstr>여기어때 잘난체 OTF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Registered User</dc:creator>
  <cp:lastModifiedBy>이민희</cp:lastModifiedBy>
  <cp:revision>102</cp:revision>
  <dcterms:created xsi:type="dcterms:W3CDTF">2019-08-26T09:16:45Z</dcterms:created>
  <dcterms:modified xsi:type="dcterms:W3CDTF">2021-12-26T09:46:24Z</dcterms:modified>
</cp:coreProperties>
</file>